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86" r:id="rId4"/>
    <p:sldId id="287" r:id="rId5"/>
    <p:sldId id="268" r:id="rId6"/>
    <p:sldId id="292" r:id="rId7"/>
    <p:sldId id="284" r:id="rId8"/>
    <p:sldId id="265" r:id="rId9"/>
    <p:sldId id="283" r:id="rId10"/>
    <p:sldId id="289" r:id="rId11"/>
    <p:sldId id="290" r:id="rId12"/>
    <p:sldId id="266" r:id="rId13"/>
    <p:sldId id="293" r:id="rId14"/>
    <p:sldId id="294" r:id="rId15"/>
    <p:sldId id="279" r:id="rId16"/>
    <p:sldId id="29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98" autoAdjust="0"/>
  </p:normalViewPr>
  <p:slideViewPr>
    <p:cSldViewPr>
      <p:cViewPr>
        <p:scale>
          <a:sx n="100" d="100"/>
          <a:sy n="100" d="100"/>
        </p:scale>
        <p:origin x="-1860" y="-318"/>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RTC-SBS\RedirectedFolders\JacquiMcLaughlin\My%20Documents\Jacqui\Technology\Havmeter%20Vibration%20Variation%20Last%2018%20mths%20Oct%202015%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Data!$E$1</c:f>
              <c:strCache>
                <c:ptCount val="1"/>
                <c:pt idx="0">
                  <c:v>AvgNegativeVariation</c:v>
                </c:pt>
              </c:strCache>
            </c:strRef>
          </c:tx>
          <c:spPr>
            <a:ln>
              <a:solidFill>
                <a:srgbClr val="92D050"/>
              </a:solidFill>
            </a:ln>
          </c:spPr>
          <c:marker>
            <c:symbol val="none"/>
          </c:marker>
          <c:cat>
            <c:strRef>
              <c:f>Data!$B$2:$B$438</c:f>
              <c:strCache>
                <c:ptCount val="437"/>
                <c:pt idx="0">
                  <c:v>Customer A</c:v>
                </c:pt>
                <c:pt idx="1">
                  <c:v>Customer A</c:v>
                </c:pt>
                <c:pt idx="2">
                  <c:v>Customer A</c:v>
                </c:pt>
                <c:pt idx="3">
                  <c:v>Customer A</c:v>
                </c:pt>
                <c:pt idx="4">
                  <c:v>Customer A</c:v>
                </c:pt>
                <c:pt idx="5">
                  <c:v>Customer A</c:v>
                </c:pt>
                <c:pt idx="6">
                  <c:v>Customer A</c:v>
                </c:pt>
                <c:pt idx="7">
                  <c:v>Customer A</c:v>
                </c:pt>
                <c:pt idx="8">
                  <c:v>Customer A</c:v>
                </c:pt>
                <c:pt idx="9">
                  <c:v>Customer A</c:v>
                </c:pt>
                <c:pt idx="10">
                  <c:v>Customer A</c:v>
                </c:pt>
                <c:pt idx="11">
                  <c:v>Customer B</c:v>
                </c:pt>
                <c:pt idx="12">
                  <c:v>Customer B</c:v>
                </c:pt>
                <c:pt idx="13">
                  <c:v>Customer B</c:v>
                </c:pt>
                <c:pt idx="14">
                  <c:v>Customer B</c:v>
                </c:pt>
                <c:pt idx="15">
                  <c:v>Customer B</c:v>
                </c:pt>
                <c:pt idx="16">
                  <c:v>Customer B</c:v>
                </c:pt>
                <c:pt idx="17">
                  <c:v>Customer B</c:v>
                </c:pt>
                <c:pt idx="18">
                  <c:v>Customer B</c:v>
                </c:pt>
                <c:pt idx="19">
                  <c:v>Customer B</c:v>
                </c:pt>
                <c:pt idx="20">
                  <c:v>Customer B</c:v>
                </c:pt>
                <c:pt idx="21">
                  <c:v>Customer B</c:v>
                </c:pt>
                <c:pt idx="22">
                  <c:v>Customer B</c:v>
                </c:pt>
                <c:pt idx="23">
                  <c:v>Customer B</c:v>
                </c:pt>
                <c:pt idx="24">
                  <c:v>Customer B</c:v>
                </c:pt>
                <c:pt idx="25">
                  <c:v>Customer B</c:v>
                </c:pt>
                <c:pt idx="26">
                  <c:v>Customer B</c:v>
                </c:pt>
                <c:pt idx="27">
                  <c:v>Customer B</c:v>
                </c:pt>
                <c:pt idx="28">
                  <c:v>Customer B</c:v>
                </c:pt>
                <c:pt idx="29">
                  <c:v>Customer B</c:v>
                </c:pt>
                <c:pt idx="30">
                  <c:v>Customer B</c:v>
                </c:pt>
                <c:pt idx="31">
                  <c:v>Customer B</c:v>
                </c:pt>
                <c:pt idx="32">
                  <c:v>Customer B</c:v>
                </c:pt>
                <c:pt idx="33">
                  <c:v>Customer C</c:v>
                </c:pt>
                <c:pt idx="34">
                  <c:v>Customer C</c:v>
                </c:pt>
                <c:pt idx="35">
                  <c:v>Customer C</c:v>
                </c:pt>
                <c:pt idx="36">
                  <c:v>Customer C</c:v>
                </c:pt>
                <c:pt idx="37">
                  <c:v>Customer C</c:v>
                </c:pt>
                <c:pt idx="38">
                  <c:v>Customer C</c:v>
                </c:pt>
                <c:pt idx="39">
                  <c:v>Customer C</c:v>
                </c:pt>
                <c:pt idx="40">
                  <c:v>Customer C</c:v>
                </c:pt>
                <c:pt idx="41">
                  <c:v>Customer C</c:v>
                </c:pt>
                <c:pt idx="42">
                  <c:v>Customer C</c:v>
                </c:pt>
                <c:pt idx="43">
                  <c:v>Customer C</c:v>
                </c:pt>
                <c:pt idx="44">
                  <c:v>Customer C</c:v>
                </c:pt>
                <c:pt idx="45">
                  <c:v>Customer C</c:v>
                </c:pt>
                <c:pt idx="46">
                  <c:v>Customer D</c:v>
                </c:pt>
                <c:pt idx="47">
                  <c:v>Customer D</c:v>
                </c:pt>
                <c:pt idx="48">
                  <c:v>Customer D</c:v>
                </c:pt>
                <c:pt idx="49">
                  <c:v>Customer D</c:v>
                </c:pt>
                <c:pt idx="50">
                  <c:v>Customer D</c:v>
                </c:pt>
                <c:pt idx="51">
                  <c:v>Customer D</c:v>
                </c:pt>
                <c:pt idx="52">
                  <c:v>Customer D</c:v>
                </c:pt>
                <c:pt idx="53">
                  <c:v>Customer D</c:v>
                </c:pt>
                <c:pt idx="54">
                  <c:v>Customer E</c:v>
                </c:pt>
                <c:pt idx="55">
                  <c:v>Customer E</c:v>
                </c:pt>
                <c:pt idx="56">
                  <c:v>Customer E</c:v>
                </c:pt>
                <c:pt idx="57">
                  <c:v>Customer E</c:v>
                </c:pt>
                <c:pt idx="58">
                  <c:v>Customer E</c:v>
                </c:pt>
                <c:pt idx="59">
                  <c:v>Customer E</c:v>
                </c:pt>
                <c:pt idx="60">
                  <c:v>Customer E</c:v>
                </c:pt>
                <c:pt idx="61">
                  <c:v>Customer E</c:v>
                </c:pt>
                <c:pt idx="62">
                  <c:v>Customer E</c:v>
                </c:pt>
                <c:pt idx="63">
                  <c:v>Customer E</c:v>
                </c:pt>
                <c:pt idx="64">
                  <c:v>Customer E</c:v>
                </c:pt>
                <c:pt idx="65">
                  <c:v>Customer E</c:v>
                </c:pt>
                <c:pt idx="66">
                  <c:v>Customer E</c:v>
                </c:pt>
                <c:pt idx="67">
                  <c:v>Customer E</c:v>
                </c:pt>
                <c:pt idx="68">
                  <c:v>Customer E</c:v>
                </c:pt>
                <c:pt idx="69">
                  <c:v>Customer E</c:v>
                </c:pt>
                <c:pt idx="70">
                  <c:v>Customer E</c:v>
                </c:pt>
                <c:pt idx="71">
                  <c:v>Customer E</c:v>
                </c:pt>
                <c:pt idx="72">
                  <c:v>Customer E</c:v>
                </c:pt>
                <c:pt idx="73">
                  <c:v>Customer F</c:v>
                </c:pt>
                <c:pt idx="74">
                  <c:v>Customer F</c:v>
                </c:pt>
                <c:pt idx="75">
                  <c:v>Customer F</c:v>
                </c:pt>
                <c:pt idx="76">
                  <c:v>Customer F</c:v>
                </c:pt>
                <c:pt idx="77">
                  <c:v>Customer F</c:v>
                </c:pt>
                <c:pt idx="78">
                  <c:v>Customer F</c:v>
                </c:pt>
                <c:pt idx="79">
                  <c:v>Customer F</c:v>
                </c:pt>
                <c:pt idx="80">
                  <c:v>Customer F</c:v>
                </c:pt>
                <c:pt idx="81">
                  <c:v>Customer F</c:v>
                </c:pt>
                <c:pt idx="82">
                  <c:v>Customer F</c:v>
                </c:pt>
                <c:pt idx="83">
                  <c:v>Customer G</c:v>
                </c:pt>
                <c:pt idx="84">
                  <c:v>Customer G</c:v>
                </c:pt>
                <c:pt idx="85">
                  <c:v>Customer G</c:v>
                </c:pt>
                <c:pt idx="86">
                  <c:v>Customer G</c:v>
                </c:pt>
                <c:pt idx="87">
                  <c:v>Customer G</c:v>
                </c:pt>
                <c:pt idx="88">
                  <c:v>Customer G</c:v>
                </c:pt>
                <c:pt idx="89">
                  <c:v>Customer G</c:v>
                </c:pt>
                <c:pt idx="90">
                  <c:v>Customer G</c:v>
                </c:pt>
                <c:pt idx="91">
                  <c:v>Customer H</c:v>
                </c:pt>
                <c:pt idx="92">
                  <c:v>Customer H</c:v>
                </c:pt>
                <c:pt idx="93">
                  <c:v>Customer H</c:v>
                </c:pt>
                <c:pt idx="94">
                  <c:v>Customer H</c:v>
                </c:pt>
                <c:pt idx="95">
                  <c:v>Customer H</c:v>
                </c:pt>
                <c:pt idx="96">
                  <c:v>Customer H</c:v>
                </c:pt>
                <c:pt idx="97">
                  <c:v>Customer H</c:v>
                </c:pt>
                <c:pt idx="98">
                  <c:v>Customer I</c:v>
                </c:pt>
                <c:pt idx="99">
                  <c:v>Customer I</c:v>
                </c:pt>
                <c:pt idx="100">
                  <c:v>Customer I</c:v>
                </c:pt>
                <c:pt idx="101">
                  <c:v>Customer I</c:v>
                </c:pt>
                <c:pt idx="102">
                  <c:v>Customer I</c:v>
                </c:pt>
                <c:pt idx="103">
                  <c:v>Customer I</c:v>
                </c:pt>
                <c:pt idx="104">
                  <c:v>Customer I</c:v>
                </c:pt>
                <c:pt idx="105">
                  <c:v>Customer I</c:v>
                </c:pt>
                <c:pt idx="106">
                  <c:v>Customer I</c:v>
                </c:pt>
                <c:pt idx="107">
                  <c:v>Customer I</c:v>
                </c:pt>
                <c:pt idx="108">
                  <c:v>Customer I</c:v>
                </c:pt>
                <c:pt idx="109">
                  <c:v>Customer I</c:v>
                </c:pt>
                <c:pt idx="110">
                  <c:v>Customer I</c:v>
                </c:pt>
                <c:pt idx="111">
                  <c:v>Customer I</c:v>
                </c:pt>
                <c:pt idx="112">
                  <c:v>Customer I</c:v>
                </c:pt>
                <c:pt idx="113">
                  <c:v>Customer I</c:v>
                </c:pt>
                <c:pt idx="114">
                  <c:v>Customer I</c:v>
                </c:pt>
                <c:pt idx="115">
                  <c:v>Customer I</c:v>
                </c:pt>
                <c:pt idx="116">
                  <c:v>Customer I</c:v>
                </c:pt>
                <c:pt idx="117">
                  <c:v>Customer I</c:v>
                </c:pt>
                <c:pt idx="118">
                  <c:v>Customer I</c:v>
                </c:pt>
                <c:pt idx="119">
                  <c:v>Customer I</c:v>
                </c:pt>
                <c:pt idx="120">
                  <c:v>Customer J</c:v>
                </c:pt>
                <c:pt idx="121">
                  <c:v>Customer J</c:v>
                </c:pt>
                <c:pt idx="122">
                  <c:v>Customer J</c:v>
                </c:pt>
                <c:pt idx="123">
                  <c:v>Customer K</c:v>
                </c:pt>
                <c:pt idx="124">
                  <c:v>Customer K</c:v>
                </c:pt>
                <c:pt idx="125">
                  <c:v>Customer K</c:v>
                </c:pt>
                <c:pt idx="126">
                  <c:v>Customer K</c:v>
                </c:pt>
                <c:pt idx="127">
                  <c:v>Customer K</c:v>
                </c:pt>
                <c:pt idx="128">
                  <c:v>Customer L</c:v>
                </c:pt>
                <c:pt idx="129">
                  <c:v>Customer L</c:v>
                </c:pt>
                <c:pt idx="130">
                  <c:v>Customer L</c:v>
                </c:pt>
                <c:pt idx="131">
                  <c:v>Customer L</c:v>
                </c:pt>
                <c:pt idx="132">
                  <c:v>Customer L</c:v>
                </c:pt>
                <c:pt idx="133">
                  <c:v>Customer M</c:v>
                </c:pt>
                <c:pt idx="134">
                  <c:v>Customer M</c:v>
                </c:pt>
                <c:pt idx="135">
                  <c:v>Customer M</c:v>
                </c:pt>
                <c:pt idx="136">
                  <c:v>Customer M</c:v>
                </c:pt>
                <c:pt idx="137">
                  <c:v>Customer M</c:v>
                </c:pt>
                <c:pt idx="138">
                  <c:v>Customer M</c:v>
                </c:pt>
                <c:pt idx="139">
                  <c:v>Customer M</c:v>
                </c:pt>
                <c:pt idx="140">
                  <c:v>Customer M</c:v>
                </c:pt>
                <c:pt idx="141">
                  <c:v>Customer M</c:v>
                </c:pt>
                <c:pt idx="142">
                  <c:v>Customer M</c:v>
                </c:pt>
                <c:pt idx="143">
                  <c:v>Customer M</c:v>
                </c:pt>
                <c:pt idx="144">
                  <c:v>Customer N</c:v>
                </c:pt>
                <c:pt idx="145">
                  <c:v>Customer N</c:v>
                </c:pt>
                <c:pt idx="146">
                  <c:v>Customer N</c:v>
                </c:pt>
                <c:pt idx="147">
                  <c:v>Customer N</c:v>
                </c:pt>
                <c:pt idx="148">
                  <c:v>Customer N</c:v>
                </c:pt>
                <c:pt idx="149">
                  <c:v>Customer N</c:v>
                </c:pt>
                <c:pt idx="150">
                  <c:v>Customer O</c:v>
                </c:pt>
                <c:pt idx="151">
                  <c:v>Customer O</c:v>
                </c:pt>
                <c:pt idx="152">
                  <c:v>Customer O</c:v>
                </c:pt>
                <c:pt idx="153">
                  <c:v>Customer O</c:v>
                </c:pt>
                <c:pt idx="154">
                  <c:v>Customer O</c:v>
                </c:pt>
                <c:pt idx="155">
                  <c:v>Customer O</c:v>
                </c:pt>
                <c:pt idx="156">
                  <c:v>Customer O</c:v>
                </c:pt>
                <c:pt idx="157">
                  <c:v>Customer O</c:v>
                </c:pt>
                <c:pt idx="158">
                  <c:v>Customer O</c:v>
                </c:pt>
                <c:pt idx="159">
                  <c:v>Customer O</c:v>
                </c:pt>
                <c:pt idx="160">
                  <c:v>Customer O</c:v>
                </c:pt>
                <c:pt idx="161">
                  <c:v>Customer O</c:v>
                </c:pt>
                <c:pt idx="162">
                  <c:v>Customer O</c:v>
                </c:pt>
                <c:pt idx="163">
                  <c:v>Customer O</c:v>
                </c:pt>
                <c:pt idx="164">
                  <c:v>Customer O</c:v>
                </c:pt>
                <c:pt idx="165">
                  <c:v>Customer O</c:v>
                </c:pt>
                <c:pt idx="166">
                  <c:v>Customer O</c:v>
                </c:pt>
                <c:pt idx="167">
                  <c:v>Customer O</c:v>
                </c:pt>
                <c:pt idx="168">
                  <c:v>Customer O</c:v>
                </c:pt>
                <c:pt idx="169">
                  <c:v>Customer O</c:v>
                </c:pt>
                <c:pt idx="170">
                  <c:v>Customer O</c:v>
                </c:pt>
                <c:pt idx="171">
                  <c:v>Customer O</c:v>
                </c:pt>
                <c:pt idx="172">
                  <c:v>Customer P</c:v>
                </c:pt>
                <c:pt idx="173">
                  <c:v>Customer P</c:v>
                </c:pt>
                <c:pt idx="174">
                  <c:v>Customer P</c:v>
                </c:pt>
                <c:pt idx="175">
                  <c:v>Customer P</c:v>
                </c:pt>
                <c:pt idx="176">
                  <c:v>Customer P</c:v>
                </c:pt>
                <c:pt idx="177">
                  <c:v>Customer P</c:v>
                </c:pt>
                <c:pt idx="178">
                  <c:v>Customer P</c:v>
                </c:pt>
                <c:pt idx="179">
                  <c:v>Customer P</c:v>
                </c:pt>
                <c:pt idx="180">
                  <c:v>Customer P</c:v>
                </c:pt>
                <c:pt idx="181">
                  <c:v>Customer Q</c:v>
                </c:pt>
                <c:pt idx="182">
                  <c:v>Customer Q</c:v>
                </c:pt>
                <c:pt idx="183">
                  <c:v>Customer Q</c:v>
                </c:pt>
                <c:pt idx="184">
                  <c:v>Customer Q</c:v>
                </c:pt>
                <c:pt idx="185">
                  <c:v>Customer Q</c:v>
                </c:pt>
                <c:pt idx="186">
                  <c:v>Customer Q</c:v>
                </c:pt>
                <c:pt idx="187">
                  <c:v>Customer Q</c:v>
                </c:pt>
                <c:pt idx="188">
                  <c:v>Customer Q</c:v>
                </c:pt>
                <c:pt idx="189">
                  <c:v>Customer Q</c:v>
                </c:pt>
                <c:pt idx="190">
                  <c:v>Customer Q</c:v>
                </c:pt>
                <c:pt idx="191">
                  <c:v>Customer Q</c:v>
                </c:pt>
                <c:pt idx="192">
                  <c:v>Customer Q</c:v>
                </c:pt>
                <c:pt idx="193">
                  <c:v>Customer Q</c:v>
                </c:pt>
                <c:pt idx="194">
                  <c:v>Customer Q</c:v>
                </c:pt>
                <c:pt idx="195">
                  <c:v>Customer Q</c:v>
                </c:pt>
                <c:pt idx="196">
                  <c:v>Customer Q</c:v>
                </c:pt>
                <c:pt idx="197">
                  <c:v>Customer Q</c:v>
                </c:pt>
                <c:pt idx="198">
                  <c:v>Customer R</c:v>
                </c:pt>
                <c:pt idx="199">
                  <c:v>Customer R</c:v>
                </c:pt>
                <c:pt idx="200">
                  <c:v>Customer R</c:v>
                </c:pt>
                <c:pt idx="201">
                  <c:v>Customer S</c:v>
                </c:pt>
                <c:pt idx="202">
                  <c:v>Customer S</c:v>
                </c:pt>
                <c:pt idx="203">
                  <c:v>Customer S</c:v>
                </c:pt>
                <c:pt idx="204">
                  <c:v>Customer T</c:v>
                </c:pt>
                <c:pt idx="205">
                  <c:v>Customer T</c:v>
                </c:pt>
                <c:pt idx="206">
                  <c:v>Customer T</c:v>
                </c:pt>
                <c:pt idx="207">
                  <c:v>Customer T</c:v>
                </c:pt>
                <c:pt idx="208">
                  <c:v>Customer T</c:v>
                </c:pt>
                <c:pt idx="209">
                  <c:v>Customer T</c:v>
                </c:pt>
                <c:pt idx="210">
                  <c:v>Customer T</c:v>
                </c:pt>
                <c:pt idx="211">
                  <c:v>Customer T</c:v>
                </c:pt>
                <c:pt idx="212">
                  <c:v>Customer T</c:v>
                </c:pt>
                <c:pt idx="213">
                  <c:v>Customer T</c:v>
                </c:pt>
                <c:pt idx="214">
                  <c:v>Customer T</c:v>
                </c:pt>
                <c:pt idx="215">
                  <c:v>Customer T</c:v>
                </c:pt>
                <c:pt idx="216">
                  <c:v>Customer T</c:v>
                </c:pt>
                <c:pt idx="217">
                  <c:v>Customer T</c:v>
                </c:pt>
                <c:pt idx="218">
                  <c:v>Customer T</c:v>
                </c:pt>
                <c:pt idx="219">
                  <c:v>Customer T</c:v>
                </c:pt>
                <c:pt idx="220">
                  <c:v>Customer T</c:v>
                </c:pt>
                <c:pt idx="221">
                  <c:v>Customer T</c:v>
                </c:pt>
                <c:pt idx="222">
                  <c:v>Customer T</c:v>
                </c:pt>
                <c:pt idx="223">
                  <c:v>Customer T</c:v>
                </c:pt>
                <c:pt idx="224">
                  <c:v>Customer T</c:v>
                </c:pt>
                <c:pt idx="225">
                  <c:v>Customer T</c:v>
                </c:pt>
                <c:pt idx="226">
                  <c:v>Customer U</c:v>
                </c:pt>
                <c:pt idx="227">
                  <c:v>Customer U</c:v>
                </c:pt>
                <c:pt idx="228">
                  <c:v>Customer U</c:v>
                </c:pt>
                <c:pt idx="229">
                  <c:v>Customer U</c:v>
                </c:pt>
                <c:pt idx="230">
                  <c:v>Customer V</c:v>
                </c:pt>
                <c:pt idx="231">
                  <c:v>Customer V</c:v>
                </c:pt>
                <c:pt idx="232">
                  <c:v>Customer V</c:v>
                </c:pt>
                <c:pt idx="233">
                  <c:v>Customer V</c:v>
                </c:pt>
                <c:pt idx="234">
                  <c:v>Customer W</c:v>
                </c:pt>
                <c:pt idx="235">
                  <c:v>Customer W</c:v>
                </c:pt>
                <c:pt idx="236">
                  <c:v>Customer W</c:v>
                </c:pt>
                <c:pt idx="237">
                  <c:v>Customer W</c:v>
                </c:pt>
                <c:pt idx="238">
                  <c:v>Customer W</c:v>
                </c:pt>
                <c:pt idx="239">
                  <c:v>Customer W</c:v>
                </c:pt>
                <c:pt idx="240">
                  <c:v>Customer W</c:v>
                </c:pt>
                <c:pt idx="241">
                  <c:v>Customer W</c:v>
                </c:pt>
                <c:pt idx="242">
                  <c:v>Customer W</c:v>
                </c:pt>
                <c:pt idx="243">
                  <c:v>Customer W</c:v>
                </c:pt>
                <c:pt idx="244">
                  <c:v>Customer W</c:v>
                </c:pt>
                <c:pt idx="245">
                  <c:v>Customer W</c:v>
                </c:pt>
                <c:pt idx="246">
                  <c:v>Customer W</c:v>
                </c:pt>
                <c:pt idx="247">
                  <c:v>Customer W</c:v>
                </c:pt>
                <c:pt idx="248">
                  <c:v>Customer W</c:v>
                </c:pt>
                <c:pt idx="249">
                  <c:v>Customer X</c:v>
                </c:pt>
                <c:pt idx="250">
                  <c:v>Customer X</c:v>
                </c:pt>
                <c:pt idx="251">
                  <c:v>Customer Y</c:v>
                </c:pt>
                <c:pt idx="252">
                  <c:v>Customer Y</c:v>
                </c:pt>
                <c:pt idx="253">
                  <c:v>Customer Y</c:v>
                </c:pt>
                <c:pt idx="254">
                  <c:v>Customer Y</c:v>
                </c:pt>
                <c:pt idx="255">
                  <c:v>Customer Y</c:v>
                </c:pt>
                <c:pt idx="256">
                  <c:v>Customer Y</c:v>
                </c:pt>
                <c:pt idx="257">
                  <c:v>Customer Y</c:v>
                </c:pt>
                <c:pt idx="258">
                  <c:v>Customer Y</c:v>
                </c:pt>
                <c:pt idx="259">
                  <c:v>Customer Y</c:v>
                </c:pt>
                <c:pt idx="260">
                  <c:v>Customer Y</c:v>
                </c:pt>
                <c:pt idx="261">
                  <c:v>Customer Y</c:v>
                </c:pt>
                <c:pt idx="262">
                  <c:v>Customer Z</c:v>
                </c:pt>
                <c:pt idx="263">
                  <c:v>Customer Z</c:v>
                </c:pt>
                <c:pt idx="264">
                  <c:v>Customer Z</c:v>
                </c:pt>
                <c:pt idx="265">
                  <c:v>Customer Z</c:v>
                </c:pt>
                <c:pt idx="266">
                  <c:v>Customer Z</c:v>
                </c:pt>
                <c:pt idx="267">
                  <c:v>Customer AA</c:v>
                </c:pt>
                <c:pt idx="268">
                  <c:v>Customer AA</c:v>
                </c:pt>
                <c:pt idx="269">
                  <c:v>Customer AA</c:v>
                </c:pt>
                <c:pt idx="270">
                  <c:v>Customer AA</c:v>
                </c:pt>
                <c:pt idx="271">
                  <c:v>Customer AA</c:v>
                </c:pt>
                <c:pt idx="272">
                  <c:v>Customer AA</c:v>
                </c:pt>
                <c:pt idx="273">
                  <c:v>Customer AA</c:v>
                </c:pt>
                <c:pt idx="274">
                  <c:v>Customer AA</c:v>
                </c:pt>
                <c:pt idx="275">
                  <c:v>Customer AA</c:v>
                </c:pt>
                <c:pt idx="276">
                  <c:v>Customer AB</c:v>
                </c:pt>
                <c:pt idx="277">
                  <c:v>Customer AC</c:v>
                </c:pt>
                <c:pt idx="278">
                  <c:v>Customer AC</c:v>
                </c:pt>
                <c:pt idx="279">
                  <c:v>Customer AC</c:v>
                </c:pt>
                <c:pt idx="280">
                  <c:v>Customer AC</c:v>
                </c:pt>
                <c:pt idx="281">
                  <c:v>Customer AC</c:v>
                </c:pt>
                <c:pt idx="282">
                  <c:v>Customer AC</c:v>
                </c:pt>
                <c:pt idx="283">
                  <c:v>Customer AC</c:v>
                </c:pt>
                <c:pt idx="284">
                  <c:v>Customer AC</c:v>
                </c:pt>
                <c:pt idx="285">
                  <c:v>Customer AC</c:v>
                </c:pt>
                <c:pt idx="286">
                  <c:v>Customer AC</c:v>
                </c:pt>
                <c:pt idx="287">
                  <c:v>Customer AC</c:v>
                </c:pt>
                <c:pt idx="288">
                  <c:v>Customer AC</c:v>
                </c:pt>
                <c:pt idx="289">
                  <c:v>Customer AC</c:v>
                </c:pt>
                <c:pt idx="290">
                  <c:v>Customer AC</c:v>
                </c:pt>
                <c:pt idx="291">
                  <c:v>Customer AC</c:v>
                </c:pt>
                <c:pt idx="292">
                  <c:v>Customer AC</c:v>
                </c:pt>
                <c:pt idx="293">
                  <c:v>Customer AC</c:v>
                </c:pt>
                <c:pt idx="294">
                  <c:v>Customer AC</c:v>
                </c:pt>
                <c:pt idx="295">
                  <c:v>Customer AC</c:v>
                </c:pt>
                <c:pt idx="296">
                  <c:v>Customer AC</c:v>
                </c:pt>
                <c:pt idx="297">
                  <c:v>Customer AC</c:v>
                </c:pt>
                <c:pt idx="298">
                  <c:v>Customer AD</c:v>
                </c:pt>
                <c:pt idx="299">
                  <c:v>Customer AD</c:v>
                </c:pt>
                <c:pt idx="300">
                  <c:v>Customer AD</c:v>
                </c:pt>
                <c:pt idx="301">
                  <c:v>Customer AD</c:v>
                </c:pt>
                <c:pt idx="302">
                  <c:v>Customer AD</c:v>
                </c:pt>
                <c:pt idx="303">
                  <c:v>Customer AD</c:v>
                </c:pt>
                <c:pt idx="304">
                  <c:v>Customer AE</c:v>
                </c:pt>
                <c:pt idx="305">
                  <c:v>Customer AE</c:v>
                </c:pt>
                <c:pt idx="306">
                  <c:v>Customer AE</c:v>
                </c:pt>
                <c:pt idx="307">
                  <c:v>Customer AE</c:v>
                </c:pt>
                <c:pt idx="308">
                  <c:v>Customer AE</c:v>
                </c:pt>
                <c:pt idx="309">
                  <c:v>Customer AE</c:v>
                </c:pt>
                <c:pt idx="310">
                  <c:v>Customer AE</c:v>
                </c:pt>
                <c:pt idx="311">
                  <c:v>Customer AE</c:v>
                </c:pt>
                <c:pt idx="312">
                  <c:v>Customer AE</c:v>
                </c:pt>
                <c:pt idx="313">
                  <c:v>Customer AE</c:v>
                </c:pt>
                <c:pt idx="314">
                  <c:v>Customer AE</c:v>
                </c:pt>
                <c:pt idx="315">
                  <c:v>Customer AF</c:v>
                </c:pt>
                <c:pt idx="316">
                  <c:v>Customer AF</c:v>
                </c:pt>
                <c:pt idx="317">
                  <c:v>Customer AF</c:v>
                </c:pt>
                <c:pt idx="318">
                  <c:v>Customer AF</c:v>
                </c:pt>
                <c:pt idx="319">
                  <c:v>Customer AF</c:v>
                </c:pt>
                <c:pt idx="320">
                  <c:v>Customer AF</c:v>
                </c:pt>
                <c:pt idx="321">
                  <c:v>Customer AF</c:v>
                </c:pt>
                <c:pt idx="322">
                  <c:v>Customer AG</c:v>
                </c:pt>
                <c:pt idx="323">
                  <c:v>Customer AG</c:v>
                </c:pt>
                <c:pt idx="324">
                  <c:v>Customer AG</c:v>
                </c:pt>
                <c:pt idx="325">
                  <c:v>Customer AG</c:v>
                </c:pt>
                <c:pt idx="326">
                  <c:v>Customer AG</c:v>
                </c:pt>
                <c:pt idx="327">
                  <c:v>Customer AG</c:v>
                </c:pt>
                <c:pt idx="328">
                  <c:v>Customer AH</c:v>
                </c:pt>
                <c:pt idx="329">
                  <c:v>Customer AI</c:v>
                </c:pt>
                <c:pt idx="330">
                  <c:v>Customer AI</c:v>
                </c:pt>
                <c:pt idx="331">
                  <c:v>Customer AJ</c:v>
                </c:pt>
                <c:pt idx="332">
                  <c:v>Customer AJ</c:v>
                </c:pt>
                <c:pt idx="333">
                  <c:v>Customer AJ</c:v>
                </c:pt>
                <c:pt idx="334">
                  <c:v>Customer AJ</c:v>
                </c:pt>
                <c:pt idx="335">
                  <c:v>Customer AJ</c:v>
                </c:pt>
                <c:pt idx="336">
                  <c:v>Customer AJ</c:v>
                </c:pt>
                <c:pt idx="337">
                  <c:v>Customer AJ</c:v>
                </c:pt>
                <c:pt idx="338">
                  <c:v>Customer AJ</c:v>
                </c:pt>
                <c:pt idx="339">
                  <c:v>Customer AJ</c:v>
                </c:pt>
                <c:pt idx="340">
                  <c:v>Customer AK</c:v>
                </c:pt>
                <c:pt idx="341">
                  <c:v>Customer AL</c:v>
                </c:pt>
                <c:pt idx="342">
                  <c:v>Customer AL</c:v>
                </c:pt>
                <c:pt idx="343">
                  <c:v>Customer AL</c:v>
                </c:pt>
                <c:pt idx="344">
                  <c:v>Customer AL</c:v>
                </c:pt>
                <c:pt idx="345">
                  <c:v>Customer AL</c:v>
                </c:pt>
                <c:pt idx="346">
                  <c:v>Customer AL</c:v>
                </c:pt>
                <c:pt idx="347">
                  <c:v>Customer AL</c:v>
                </c:pt>
                <c:pt idx="348">
                  <c:v>Customer AL</c:v>
                </c:pt>
                <c:pt idx="349">
                  <c:v>Customer AL</c:v>
                </c:pt>
                <c:pt idx="350">
                  <c:v>Customer AL</c:v>
                </c:pt>
                <c:pt idx="351">
                  <c:v>Customer AL</c:v>
                </c:pt>
                <c:pt idx="352">
                  <c:v>Customer AL</c:v>
                </c:pt>
                <c:pt idx="353">
                  <c:v>Customer AL</c:v>
                </c:pt>
                <c:pt idx="354">
                  <c:v>Customer AL</c:v>
                </c:pt>
                <c:pt idx="355">
                  <c:v>Customer AL</c:v>
                </c:pt>
                <c:pt idx="356">
                  <c:v>Customer AL</c:v>
                </c:pt>
                <c:pt idx="357">
                  <c:v>Customer AL</c:v>
                </c:pt>
                <c:pt idx="358">
                  <c:v>Customer AL</c:v>
                </c:pt>
                <c:pt idx="359">
                  <c:v>Customer AL</c:v>
                </c:pt>
                <c:pt idx="360">
                  <c:v>Customer AL</c:v>
                </c:pt>
                <c:pt idx="361">
                  <c:v>Customer AL</c:v>
                </c:pt>
                <c:pt idx="362">
                  <c:v>Customer AL</c:v>
                </c:pt>
                <c:pt idx="363">
                  <c:v>Customer AM</c:v>
                </c:pt>
                <c:pt idx="364">
                  <c:v>Customer AM</c:v>
                </c:pt>
                <c:pt idx="365">
                  <c:v>Customer AM</c:v>
                </c:pt>
                <c:pt idx="366">
                  <c:v>Customer AM</c:v>
                </c:pt>
                <c:pt idx="367">
                  <c:v>Customer AM</c:v>
                </c:pt>
                <c:pt idx="368">
                  <c:v>Customer AM</c:v>
                </c:pt>
                <c:pt idx="369">
                  <c:v>Customer AM</c:v>
                </c:pt>
                <c:pt idx="370">
                  <c:v>Customer AM</c:v>
                </c:pt>
                <c:pt idx="371">
                  <c:v>Customer AM</c:v>
                </c:pt>
                <c:pt idx="372">
                  <c:v>Customer AM</c:v>
                </c:pt>
                <c:pt idx="373">
                  <c:v>Customer AM</c:v>
                </c:pt>
                <c:pt idx="374">
                  <c:v>Customer AM</c:v>
                </c:pt>
                <c:pt idx="375">
                  <c:v>Customer AM</c:v>
                </c:pt>
                <c:pt idx="376">
                  <c:v>Customer AM</c:v>
                </c:pt>
                <c:pt idx="377">
                  <c:v>Customer AM</c:v>
                </c:pt>
                <c:pt idx="378">
                  <c:v>Customer AM</c:v>
                </c:pt>
                <c:pt idx="379">
                  <c:v>Customer AM</c:v>
                </c:pt>
                <c:pt idx="380">
                  <c:v>Customer AM</c:v>
                </c:pt>
                <c:pt idx="381">
                  <c:v>Customer AM</c:v>
                </c:pt>
                <c:pt idx="382">
                  <c:v>Customer AM</c:v>
                </c:pt>
                <c:pt idx="383">
                  <c:v>Customer AM</c:v>
                </c:pt>
                <c:pt idx="384">
                  <c:v>Customer AN</c:v>
                </c:pt>
                <c:pt idx="385">
                  <c:v>Customer AN</c:v>
                </c:pt>
                <c:pt idx="386">
                  <c:v>Customer AN</c:v>
                </c:pt>
                <c:pt idx="387">
                  <c:v>Customer AN</c:v>
                </c:pt>
                <c:pt idx="388">
                  <c:v>Customer AO</c:v>
                </c:pt>
                <c:pt idx="389">
                  <c:v>Customer AO</c:v>
                </c:pt>
                <c:pt idx="390">
                  <c:v>Customer AO</c:v>
                </c:pt>
                <c:pt idx="391">
                  <c:v>Customer AO</c:v>
                </c:pt>
                <c:pt idx="392">
                  <c:v>Customer AO</c:v>
                </c:pt>
                <c:pt idx="393">
                  <c:v>Customer AO</c:v>
                </c:pt>
                <c:pt idx="394">
                  <c:v>Customer AO</c:v>
                </c:pt>
                <c:pt idx="395">
                  <c:v>Customer AO</c:v>
                </c:pt>
                <c:pt idx="396">
                  <c:v>Customer AO</c:v>
                </c:pt>
                <c:pt idx="397">
                  <c:v>Customer AO</c:v>
                </c:pt>
                <c:pt idx="398">
                  <c:v>Customer AO</c:v>
                </c:pt>
                <c:pt idx="399">
                  <c:v>Customer AO</c:v>
                </c:pt>
                <c:pt idx="400">
                  <c:v>Customer AO</c:v>
                </c:pt>
                <c:pt idx="401">
                  <c:v>Customer AO</c:v>
                </c:pt>
                <c:pt idx="402">
                  <c:v>Customer AO</c:v>
                </c:pt>
                <c:pt idx="403">
                  <c:v>Customer AO</c:v>
                </c:pt>
                <c:pt idx="404">
                  <c:v>Customer AO</c:v>
                </c:pt>
                <c:pt idx="405">
                  <c:v>Customer AO</c:v>
                </c:pt>
                <c:pt idx="406">
                  <c:v>Customer AO</c:v>
                </c:pt>
                <c:pt idx="407">
                  <c:v>Customer AO</c:v>
                </c:pt>
                <c:pt idx="408">
                  <c:v>Customer AO</c:v>
                </c:pt>
                <c:pt idx="409">
                  <c:v>Customer AO</c:v>
                </c:pt>
                <c:pt idx="410">
                  <c:v>Customer AP</c:v>
                </c:pt>
                <c:pt idx="411">
                  <c:v>Customer AP</c:v>
                </c:pt>
                <c:pt idx="412">
                  <c:v>Customer AP</c:v>
                </c:pt>
                <c:pt idx="413">
                  <c:v>Customer AP</c:v>
                </c:pt>
                <c:pt idx="414">
                  <c:v>Customer AP</c:v>
                </c:pt>
                <c:pt idx="415">
                  <c:v>Customer AP</c:v>
                </c:pt>
                <c:pt idx="416">
                  <c:v>Customer AP</c:v>
                </c:pt>
                <c:pt idx="417">
                  <c:v>Customer AP</c:v>
                </c:pt>
                <c:pt idx="418">
                  <c:v>Customer AP</c:v>
                </c:pt>
                <c:pt idx="419">
                  <c:v>Customer AP</c:v>
                </c:pt>
                <c:pt idx="420">
                  <c:v>Customer AP</c:v>
                </c:pt>
                <c:pt idx="421">
                  <c:v>Customer AP</c:v>
                </c:pt>
                <c:pt idx="422">
                  <c:v>Customer AP</c:v>
                </c:pt>
                <c:pt idx="423">
                  <c:v>Customer AP</c:v>
                </c:pt>
                <c:pt idx="424">
                  <c:v>Customer AP</c:v>
                </c:pt>
                <c:pt idx="425">
                  <c:v>Customer AP</c:v>
                </c:pt>
                <c:pt idx="426">
                  <c:v>Customer AP</c:v>
                </c:pt>
                <c:pt idx="427">
                  <c:v>Customer AP</c:v>
                </c:pt>
                <c:pt idx="428">
                  <c:v>Customer AP</c:v>
                </c:pt>
                <c:pt idx="429">
                  <c:v>Customer AP</c:v>
                </c:pt>
                <c:pt idx="430">
                  <c:v>Customer AP</c:v>
                </c:pt>
                <c:pt idx="431">
                  <c:v>Customer AP</c:v>
                </c:pt>
                <c:pt idx="432">
                  <c:v>Customer AQ</c:v>
                </c:pt>
                <c:pt idx="433">
                  <c:v>Customer AQ</c:v>
                </c:pt>
                <c:pt idx="434">
                  <c:v>Customer AQ</c:v>
                </c:pt>
                <c:pt idx="435">
                  <c:v>Customer AQ</c:v>
                </c:pt>
                <c:pt idx="436">
                  <c:v>Customer AQ</c:v>
                </c:pt>
              </c:strCache>
            </c:strRef>
          </c:cat>
          <c:val>
            <c:numRef>
              <c:f>Data!$E$2:$E$438</c:f>
              <c:numCache>
                <c:formatCode>General</c:formatCode>
                <c:ptCount val="437"/>
                <c:pt idx="0">
                  <c:v>-33.840000000000003</c:v>
                </c:pt>
                <c:pt idx="1">
                  <c:v>-5.95</c:v>
                </c:pt>
                <c:pt idx="2">
                  <c:v>-8.75</c:v>
                </c:pt>
                <c:pt idx="3">
                  <c:v>-6.27</c:v>
                </c:pt>
                <c:pt idx="4">
                  <c:v>-4.26</c:v>
                </c:pt>
                <c:pt idx="5">
                  <c:v>-13.4</c:v>
                </c:pt>
                <c:pt idx="6">
                  <c:v>-4.42</c:v>
                </c:pt>
                <c:pt idx="7">
                  <c:v>-7.46</c:v>
                </c:pt>
                <c:pt idx="8">
                  <c:v>-12.47</c:v>
                </c:pt>
                <c:pt idx="9">
                  <c:v>-10.58</c:v>
                </c:pt>
                <c:pt idx="10">
                  <c:v>-13.12</c:v>
                </c:pt>
                <c:pt idx="11">
                  <c:v>-6.81</c:v>
                </c:pt>
                <c:pt idx="12">
                  <c:v>-13.02</c:v>
                </c:pt>
                <c:pt idx="13">
                  <c:v>-12.78</c:v>
                </c:pt>
                <c:pt idx="14">
                  <c:v>-14.78</c:v>
                </c:pt>
                <c:pt idx="15">
                  <c:v>-11.03</c:v>
                </c:pt>
                <c:pt idx="16">
                  <c:v>-6.51</c:v>
                </c:pt>
                <c:pt idx="17">
                  <c:v>-6.85</c:v>
                </c:pt>
                <c:pt idx="18">
                  <c:v>-13.71</c:v>
                </c:pt>
                <c:pt idx="19">
                  <c:v>-7.67</c:v>
                </c:pt>
                <c:pt idx="20">
                  <c:v>-2.1800000000000002</c:v>
                </c:pt>
                <c:pt idx="21">
                  <c:v>-9.83</c:v>
                </c:pt>
                <c:pt idx="22">
                  <c:v>-8.84</c:v>
                </c:pt>
                <c:pt idx="23">
                  <c:v>-12.15</c:v>
                </c:pt>
                <c:pt idx="24">
                  <c:v>-11.63</c:v>
                </c:pt>
                <c:pt idx="25">
                  <c:v>-15.12</c:v>
                </c:pt>
                <c:pt idx="26">
                  <c:v>-12.59</c:v>
                </c:pt>
                <c:pt idx="27">
                  <c:v>-12.35</c:v>
                </c:pt>
                <c:pt idx="28">
                  <c:v>-4.01</c:v>
                </c:pt>
                <c:pt idx="29">
                  <c:v>-6.76</c:v>
                </c:pt>
                <c:pt idx="30">
                  <c:v>-3.17</c:v>
                </c:pt>
                <c:pt idx="31">
                  <c:v>-9.0399999999999991</c:v>
                </c:pt>
                <c:pt idx="32">
                  <c:v>-5.99</c:v>
                </c:pt>
                <c:pt idx="33">
                  <c:v>-4.57</c:v>
                </c:pt>
                <c:pt idx="34">
                  <c:v>-8.7899999999999991</c:v>
                </c:pt>
                <c:pt idx="35">
                  <c:v>-8.35</c:v>
                </c:pt>
                <c:pt idx="36">
                  <c:v>-8.16</c:v>
                </c:pt>
                <c:pt idx="37">
                  <c:v>-7.3</c:v>
                </c:pt>
                <c:pt idx="38">
                  <c:v>-7.04</c:v>
                </c:pt>
                <c:pt idx="39">
                  <c:v>-5.63</c:v>
                </c:pt>
                <c:pt idx="40">
                  <c:v>-5.43</c:v>
                </c:pt>
                <c:pt idx="41">
                  <c:v>-5.15</c:v>
                </c:pt>
                <c:pt idx="42">
                  <c:v>-2.75</c:v>
                </c:pt>
                <c:pt idx="43">
                  <c:v>-3.71</c:v>
                </c:pt>
                <c:pt idx="44">
                  <c:v>-3.62</c:v>
                </c:pt>
                <c:pt idx="45">
                  <c:v>-2.3199999999999998</c:v>
                </c:pt>
                <c:pt idx="46">
                  <c:v>-2.1800000000000002</c:v>
                </c:pt>
                <c:pt idx="47">
                  <c:v>-1.87</c:v>
                </c:pt>
                <c:pt idx="48">
                  <c:v>-1.49</c:v>
                </c:pt>
                <c:pt idx="49">
                  <c:v>-1.62</c:v>
                </c:pt>
                <c:pt idx="50">
                  <c:v>-1.9</c:v>
                </c:pt>
                <c:pt idx="51">
                  <c:v>-2.2200000000000002</c:v>
                </c:pt>
                <c:pt idx="52">
                  <c:v>-1.53</c:v>
                </c:pt>
                <c:pt idx="53">
                  <c:v>-2.2400000000000002</c:v>
                </c:pt>
                <c:pt idx="54">
                  <c:v>-48.89</c:v>
                </c:pt>
                <c:pt idx="55">
                  <c:v>-5.88</c:v>
                </c:pt>
                <c:pt idx="56">
                  <c:v>-1.1299999999999999</c:v>
                </c:pt>
                <c:pt idx="57">
                  <c:v>-3.22</c:v>
                </c:pt>
                <c:pt idx="58">
                  <c:v>-2.4900000000000002</c:v>
                </c:pt>
                <c:pt idx="59">
                  <c:v>-2.77</c:v>
                </c:pt>
                <c:pt idx="60">
                  <c:v>-3.25</c:v>
                </c:pt>
                <c:pt idx="61">
                  <c:v>-1.47</c:v>
                </c:pt>
                <c:pt idx="62">
                  <c:v>-3.25</c:v>
                </c:pt>
                <c:pt idx="63">
                  <c:v>-2.77</c:v>
                </c:pt>
                <c:pt idx="64">
                  <c:v>-2.13</c:v>
                </c:pt>
                <c:pt idx="65">
                  <c:v>-1.66</c:v>
                </c:pt>
                <c:pt idx="66">
                  <c:v>-1.87</c:v>
                </c:pt>
                <c:pt idx="67">
                  <c:v>-1.44</c:v>
                </c:pt>
                <c:pt idx="68">
                  <c:v>-4.37</c:v>
                </c:pt>
                <c:pt idx="69">
                  <c:v>-5.32</c:v>
                </c:pt>
                <c:pt idx="70">
                  <c:v>-1.95</c:v>
                </c:pt>
                <c:pt idx="71">
                  <c:v>-4.83</c:v>
                </c:pt>
                <c:pt idx="72">
                  <c:v>-3.96</c:v>
                </c:pt>
                <c:pt idx="73">
                  <c:v>-0.78</c:v>
                </c:pt>
                <c:pt idx="74">
                  <c:v>-46.86</c:v>
                </c:pt>
                <c:pt idx="75">
                  <c:v>-2.93</c:v>
                </c:pt>
                <c:pt idx="76">
                  <c:v>-1.9</c:v>
                </c:pt>
                <c:pt idx="77">
                  <c:v>-1.93</c:v>
                </c:pt>
                <c:pt idx="78">
                  <c:v>-1.95</c:v>
                </c:pt>
                <c:pt idx="79">
                  <c:v>-1.84</c:v>
                </c:pt>
                <c:pt idx="80">
                  <c:v>-2.36</c:v>
                </c:pt>
                <c:pt idx="81">
                  <c:v>-1.94</c:v>
                </c:pt>
                <c:pt idx="82">
                  <c:v>-1.49</c:v>
                </c:pt>
                <c:pt idx="83">
                  <c:v>-4.59</c:v>
                </c:pt>
                <c:pt idx="84">
                  <c:v>-1</c:v>
                </c:pt>
                <c:pt idx="85">
                  <c:v>-4.05</c:v>
                </c:pt>
                <c:pt idx="86">
                  <c:v>-38.43</c:v>
                </c:pt>
                <c:pt idx="87">
                  <c:v>-17.079999999999998</c:v>
                </c:pt>
                <c:pt idx="88">
                  <c:v>-4.57</c:v>
                </c:pt>
                <c:pt idx="89">
                  <c:v>-4.5199999999999996</c:v>
                </c:pt>
                <c:pt idx="90">
                  <c:v>-3.89</c:v>
                </c:pt>
                <c:pt idx="91">
                  <c:v>-1.66</c:v>
                </c:pt>
                <c:pt idx="92">
                  <c:v>-2.34</c:v>
                </c:pt>
                <c:pt idx="93">
                  <c:v>-3.72</c:v>
                </c:pt>
                <c:pt idx="94">
                  <c:v>-3.34</c:v>
                </c:pt>
                <c:pt idx="95">
                  <c:v>-3.73</c:v>
                </c:pt>
                <c:pt idx="96">
                  <c:v>-3.4</c:v>
                </c:pt>
                <c:pt idx="97">
                  <c:v>-3.22</c:v>
                </c:pt>
                <c:pt idx="98">
                  <c:v>-5.21</c:v>
                </c:pt>
                <c:pt idx="99">
                  <c:v>-5.81</c:v>
                </c:pt>
                <c:pt idx="100">
                  <c:v>-5.16</c:v>
                </c:pt>
                <c:pt idx="101">
                  <c:v>-4.28</c:v>
                </c:pt>
                <c:pt idx="102">
                  <c:v>-3.02</c:v>
                </c:pt>
                <c:pt idx="103">
                  <c:v>-4.45</c:v>
                </c:pt>
                <c:pt idx="104">
                  <c:v>-3.32</c:v>
                </c:pt>
                <c:pt idx="105">
                  <c:v>-3.4</c:v>
                </c:pt>
                <c:pt idx="106">
                  <c:v>-2.94</c:v>
                </c:pt>
                <c:pt idx="107">
                  <c:v>-4.25</c:v>
                </c:pt>
                <c:pt idx="108">
                  <c:v>-3.27</c:v>
                </c:pt>
                <c:pt idx="109">
                  <c:v>-3.42</c:v>
                </c:pt>
                <c:pt idx="110">
                  <c:v>-4.93</c:v>
                </c:pt>
                <c:pt idx="111">
                  <c:v>-3.99</c:v>
                </c:pt>
                <c:pt idx="112">
                  <c:v>-4.34</c:v>
                </c:pt>
                <c:pt idx="113">
                  <c:v>-3.81</c:v>
                </c:pt>
                <c:pt idx="114">
                  <c:v>-3.26</c:v>
                </c:pt>
                <c:pt idx="115">
                  <c:v>-2.5099999999999998</c:v>
                </c:pt>
                <c:pt idx="116">
                  <c:v>-3.41</c:v>
                </c:pt>
                <c:pt idx="117">
                  <c:v>-3.02</c:v>
                </c:pt>
                <c:pt idx="118">
                  <c:v>-5.83</c:v>
                </c:pt>
                <c:pt idx="119">
                  <c:v>-1.64</c:v>
                </c:pt>
                <c:pt idx="120">
                  <c:v>-4.42</c:v>
                </c:pt>
                <c:pt idx="121">
                  <c:v>-2.38</c:v>
                </c:pt>
                <c:pt idx="122">
                  <c:v>-3.19</c:v>
                </c:pt>
                <c:pt idx="123">
                  <c:v>-4.79</c:v>
                </c:pt>
                <c:pt idx="124">
                  <c:v>-9.9700000000000006</c:v>
                </c:pt>
                <c:pt idx="125">
                  <c:v>-7.85</c:v>
                </c:pt>
                <c:pt idx="126">
                  <c:v>-3.3</c:v>
                </c:pt>
                <c:pt idx="127">
                  <c:v>-3.27</c:v>
                </c:pt>
                <c:pt idx="128">
                  <c:v>-0.21</c:v>
                </c:pt>
                <c:pt idx="129">
                  <c:v>-1.07</c:v>
                </c:pt>
                <c:pt idx="130">
                  <c:v>-0.75</c:v>
                </c:pt>
                <c:pt idx="131">
                  <c:v>-0.47</c:v>
                </c:pt>
                <c:pt idx="132">
                  <c:v>-2.2999999999999998</c:v>
                </c:pt>
                <c:pt idx="133">
                  <c:v>-2.96</c:v>
                </c:pt>
                <c:pt idx="134">
                  <c:v>-3.4</c:v>
                </c:pt>
                <c:pt idx="135">
                  <c:v>-3.75</c:v>
                </c:pt>
                <c:pt idx="136">
                  <c:v>-6.52</c:v>
                </c:pt>
                <c:pt idx="137">
                  <c:v>-46.49</c:v>
                </c:pt>
                <c:pt idx="138">
                  <c:v>-48.4</c:v>
                </c:pt>
                <c:pt idx="139">
                  <c:v>-1.19</c:v>
                </c:pt>
                <c:pt idx="140">
                  <c:v>-1.25</c:v>
                </c:pt>
                <c:pt idx="141">
                  <c:v>-2.65</c:v>
                </c:pt>
                <c:pt idx="142">
                  <c:v>-1.59</c:v>
                </c:pt>
                <c:pt idx="143">
                  <c:v>-1.21</c:v>
                </c:pt>
                <c:pt idx="144">
                  <c:v>0</c:v>
                </c:pt>
                <c:pt idx="145">
                  <c:v>-1.94</c:v>
                </c:pt>
                <c:pt idx="146">
                  <c:v>-1.7</c:v>
                </c:pt>
                <c:pt idx="147">
                  <c:v>-1.76</c:v>
                </c:pt>
                <c:pt idx="148">
                  <c:v>-2.5499999999999998</c:v>
                </c:pt>
                <c:pt idx="149">
                  <c:v>-2.38</c:v>
                </c:pt>
                <c:pt idx="150">
                  <c:v>-3.9</c:v>
                </c:pt>
                <c:pt idx="151">
                  <c:v>-3.89</c:v>
                </c:pt>
                <c:pt idx="152">
                  <c:v>-3.19</c:v>
                </c:pt>
                <c:pt idx="153">
                  <c:v>-5.36</c:v>
                </c:pt>
                <c:pt idx="154">
                  <c:v>-7.24</c:v>
                </c:pt>
                <c:pt idx="155">
                  <c:v>-5.89</c:v>
                </c:pt>
                <c:pt idx="156">
                  <c:v>-4.4800000000000004</c:v>
                </c:pt>
                <c:pt idx="157">
                  <c:v>-5.07</c:v>
                </c:pt>
                <c:pt idx="158">
                  <c:v>-4.2300000000000004</c:v>
                </c:pt>
                <c:pt idx="159">
                  <c:v>-3.79</c:v>
                </c:pt>
                <c:pt idx="160">
                  <c:v>-4.87</c:v>
                </c:pt>
                <c:pt idx="161">
                  <c:v>-4.16</c:v>
                </c:pt>
                <c:pt idx="162">
                  <c:v>-3.87</c:v>
                </c:pt>
                <c:pt idx="163">
                  <c:v>-3.48</c:v>
                </c:pt>
                <c:pt idx="164">
                  <c:v>-7.1</c:v>
                </c:pt>
                <c:pt idx="165">
                  <c:v>-5.19</c:v>
                </c:pt>
                <c:pt idx="166">
                  <c:v>-5.28</c:v>
                </c:pt>
                <c:pt idx="167">
                  <c:v>-5.08</c:v>
                </c:pt>
                <c:pt idx="168">
                  <c:v>-4.59</c:v>
                </c:pt>
                <c:pt idx="169">
                  <c:v>-4.84</c:v>
                </c:pt>
                <c:pt idx="170">
                  <c:v>-4.6100000000000003</c:v>
                </c:pt>
                <c:pt idx="171">
                  <c:v>-5.22</c:v>
                </c:pt>
                <c:pt idx="172">
                  <c:v>-4.96</c:v>
                </c:pt>
                <c:pt idx="173">
                  <c:v>-4.71</c:v>
                </c:pt>
                <c:pt idx="174">
                  <c:v>-4.4400000000000004</c:v>
                </c:pt>
                <c:pt idx="175">
                  <c:v>-4.5999999999999996</c:v>
                </c:pt>
                <c:pt idx="176">
                  <c:v>-5.24</c:v>
                </c:pt>
                <c:pt idx="177">
                  <c:v>-4.16</c:v>
                </c:pt>
                <c:pt idx="178">
                  <c:v>-4.92</c:v>
                </c:pt>
                <c:pt idx="179">
                  <c:v>-5</c:v>
                </c:pt>
                <c:pt idx="180">
                  <c:v>-4.5199999999999996</c:v>
                </c:pt>
                <c:pt idx="181">
                  <c:v>-12.51</c:v>
                </c:pt>
                <c:pt idx="182">
                  <c:v>-10.23</c:v>
                </c:pt>
                <c:pt idx="183">
                  <c:v>-11.57</c:v>
                </c:pt>
                <c:pt idx="184">
                  <c:v>-6.04</c:v>
                </c:pt>
                <c:pt idx="185">
                  <c:v>-3.42</c:v>
                </c:pt>
                <c:pt idx="186">
                  <c:v>-8.52</c:v>
                </c:pt>
                <c:pt idx="187">
                  <c:v>-11.74</c:v>
                </c:pt>
                <c:pt idx="188">
                  <c:v>-8.15</c:v>
                </c:pt>
                <c:pt idx="189">
                  <c:v>-6.25</c:v>
                </c:pt>
                <c:pt idx="190">
                  <c:v>-5.68</c:v>
                </c:pt>
                <c:pt idx="191">
                  <c:v>-4.25</c:v>
                </c:pt>
                <c:pt idx="192">
                  <c:v>-6.52</c:v>
                </c:pt>
                <c:pt idx="193">
                  <c:v>-8.5500000000000007</c:v>
                </c:pt>
                <c:pt idx="194">
                  <c:v>-9.33</c:v>
                </c:pt>
                <c:pt idx="195">
                  <c:v>-7.58</c:v>
                </c:pt>
                <c:pt idx="196">
                  <c:v>-6.98</c:v>
                </c:pt>
                <c:pt idx="197">
                  <c:v>-5.49</c:v>
                </c:pt>
                <c:pt idx="198">
                  <c:v>-18.75</c:v>
                </c:pt>
                <c:pt idx="199">
                  <c:v>-1.39</c:v>
                </c:pt>
                <c:pt idx="200">
                  <c:v>-4.3099999999999996</c:v>
                </c:pt>
                <c:pt idx="201">
                  <c:v>-48.87</c:v>
                </c:pt>
                <c:pt idx="202">
                  <c:v>0</c:v>
                </c:pt>
                <c:pt idx="203">
                  <c:v>-12.21</c:v>
                </c:pt>
                <c:pt idx="204">
                  <c:v>-1.24</c:v>
                </c:pt>
                <c:pt idx="205">
                  <c:v>-1.24</c:v>
                </c:pt>
                <c:pt idx="206">
                  <c:v>-1.5</c:v>
                </c:pt>
                <c:pt idx="207">
                  <c:v>-1.48</c:v>
                </c:pt>
                <c:pt idx="208">
                  <c:v>-1.62</c:v>
                </c:pt>
                <c:pt idx="209">
                  <c:v>-1.8</c:v>
                </c:pt>
                <c:pt idx="210">
                  <c:v>-2.13</c:v>
                </c:pt>
                <c:pt idx="211">
                  <c:v>-2.2799999999999998</c:v>
                </c:pt>
                <c:pt idx="212">
                  <c:v>-1.64</c:v>
                </c:pt>
                <c:pt idx="213">
                  <c:v>-1.7</c:v>
                </c:pt>
                <c:pt idx="214">
                  <c:v>-3.6</c:v>
                </c:pt>
                <c:pt idx="215">
                  <c:v>0</c:v>
                </c:pt>
                <c:pt idx="216">
                  <c:v>-2.52</c:v>
                </c:pt>
                <c:pt idx="217">
                  <c:v>-1.66</c:v>
                </c:pt>
                <c:pt idx="218">
                  <c:v>-1.23</c:v>
                </c:pt>
                <c:pt idx="219">
                  <c:v>-1.41</c:v>
                </c:pt>
                <c:pt idx="220">
                  <c:v>-1.6</c:v>
                </c:pt>
                <c:pt idx="221">
                  <c:v>-1.5</c:v>
                </c:pt>
                <c:pt idx="222">
                  <c:v>-2.2599999999999998</c:v>
                </c:pt>
                <c:pt idx="223">
                  <c:v>-1.82</c:v>
                </c:pt>
                <c:pt idx="224">
                  <c:v>-1.53</c:v>
                </c:pt>
                <c:pt idx="225">
                  <c:v>-1.55</c:v>
                </c:pt>
                <c:pt idx="226">
                  <c:v>-1.78</c:v>
                </c:pt>
                <c:pt idx="227">
                  <c:v>-1.62</c:v>
                </c:pt>
                <c:pt idx="228">
                  <c:v>-1.38</c:v>
                </c:pt>
                <c:pt idx="229">
                  <c:v>-1.78</c:v>
                </c:pt>
                <c:pt idx="230">
                  <c:v>-0.94</c:v>
                </c:pt>
                <c:pt idx="231">
                  <c:v>-1.69</c:v>
                </c:pt>
                <c:pt idx="232">
                  <c:v>-1.56</c:v>
                </c:pt>
                <c:pt idx="233">
                  <c:v>0</c:v>
                </c:pt>
                <c:pt idx="234">
                  <c:v>-48.23</c:v>
                </c:pt>
                <c:pt idx="235">
                  <c:v>-1.78</c:v>
                </c:pt>
                <c:pt idx="236">
                  <c:v>-1.1299999999999999</c:v>
                </c:pt>
                <c:pt idx="237">
                  <c:v>-1.18</c:v>
                </c:pt>
                <c:pt idx="238">
                  <c:v>-1.0900000000000001</c:v>
                </c:pt>
                <c:pt idx="239">
                  <c:v>-1.41</c:v>
                </c:pt>
                <c:pt idx="240">
                  <c:v>-0.76</c:v>
                </c:pt>
                <c:pt idx="241">
                  <c:v>-0.74</c:v>
                </c:pt>
                <c:pt idx="242">
                  <c:v>-0.63</c:v>
                </c:pt>
                <c:pt idx="243">
                  <c:v>-1.25</c:v>
                </c:pt>
                <c:pt idx="244">
                  <c:v>-1.1000000000000001</c:v>
                </c:pt>
                <c:pt idx="245">
                  <c:v>-0.87</c:v>
                </c:pt>
                <c:pt idx="246">
                  <c:v>-0.67</c:v>
                </c:pt>
                <c:pt idx="247">
                  <c:v>-1.72</c:v>
                </c:pt>
                <c:pt idx="248">
                  <c:v>0</c:v>
                </c:pt>
                <c:pt idx="249">
                  <c:v>-2.87</c:v>
                </c:pt>
                <c:pt idx="250">
                  <c:v>-3.72</c:v>
                </c:pt>
                <c:pt idx="251">
                  <c:v>-2.63</c:v>
                </c:pt>
                <c:pt idx="252">
                  <c:v>-1.64</c:v>
                </c:pt>
                <c:pt idx="253">
                  <c:v>-3.56</c:v>
                </c:pt>
                <c:pt idx="254">
                  <c:v>-3.87</c:v>
                </c:pt>
                <c:pt idx="255">
                  <c:v>-3.25</c:v>
                </c:pt>
                <c:pt idx="256">
                  <c:v>-2.95</c:v>
                </c:pt>
                <c:pt idx="257">
                  <c:v>-3.17</c:v>
                </c:pt>
                <c:pt idx="258">
                  <c:v>-3.71</c:v>
                </c:pt>
                <c:pt idx="259">
                  <c:v>-3.65</c:v>
                </c:pt>
                <c:pt idx="260">
                  <c:v>-4.09</c:v>
                </c:pt>
                <c:pt idx="261">
                  <c:v>-5.96</c:v>
                </c:pt>
                <c:pt idx="262">
                  <c:v>-10.57</c:v>
                </c:pt>
                <c:pt idx="263">
                  <c:v>-12</c:v>
                </c:pt>
                <c:pt idx="264">
                  <c:v>-12.21</c:v>
                </c:pt>
                <c:pt idx="265">
                  <c:v>-13.55</c:v>
                </c:pt>
                <c:pt idx="266">
                  <c:v>0</c:v>
                </c:pt>
                <c:pt idx="267">
                  <c:v>0</c:v>
                </c:pt>
                <c:pt idx="268">
                  <c:v>-3.8</c:v>
                </c:pt>
                <c:pt idx="269">
                  <c:v>-8.6300000000000008</c:v>
                </c:pt>
                <c:pt idx="270">
                  <c:v>-5.33</c:v>
                </c:pt>
                <c:pt idx="271">
                  <c:v>-8.69</c:v>
                </c:pt>
                <c:pt idx="272">
                  <c:v>-6.23</c:v>
                </c:pt>
                <c:pt idx="273">
                  <c:v>-3.97</c:v>
                </c:pt>
                <c:pt idx="274">
                  <c:v>-4.5199999999999996</c:v>
                </c:pt>
                <c:pt idx="275">
                  <c:v>-3.65</c:v>
                </c:pt>
                <c:pt idx="276">
                  <c:v>-2.12</c:v>
                </c:pt>
                <c:pt idx="277">
                  <c:v>-2.3199999999999998</c:v>
                </c:pt>
                <c:pt idx="278">
                  <c:v>-6.23</c:v>
                </c:pt>
                <c:pt idx="279">
                  <c:v>-3.67</c:v>
                </c:pt>
                <c:pt idx="280">
                  <c:v>-5.3</c:v>
                </c:pt>
                <c:pt idx="281">
                  <c:v>-1.4</c:v>
                </c:pt>
                <c:pt idx="282">
                  <c:v>-2.68</c:v>
                </c:pt>
                <c:pt idx="283">
                  <c:v>-2.8</c:v>
                </c:pt>
                <c:pt idx="284">
                  <c:v>-3.24</c:v>
                </c:pt>
                <c:pt idx="285">
                  <c:v>-2.68</c:v>
                </c:pt>
                <c:pt idx="286">
                  <c:v>-3.38</c:v>
                </c:pt>
                <c:pt idx="287">
                  <c:v>-3.52</c:v>
                </c:pt>
                <c:pt idx="288">
                  <c:v>-2.42</c:v>
                </c:pt>
                <c:pt idx="289">
                  <c:v>-2.76</c:v>
                </c:pt>
                <c:pt idx="290">
                  <c:v>-2.92</c:v>
                </c:pt>
                <c:pt idx="291">
                  <c:v>-3.16</c:v>
                </c:pt>
                <c:pt idx="292">
                  <c:v>-1.88</c:v>
                </c:pt>
                <c:pt idx="293">
                  <c:v>-2.7</c:v>
                </c:pt>
                <c:pt idx="294">
                  <c:v>-2.34</c:v>
                </c:pt>
                <c:pt idx="295">
                  <c:v>-2.66</c:v>
                </c:pt>
                <c:pt idx="296">
                  <c:v>-3.63</c:v>
                </c:pt>
                <c:pt idx="297">
                  <c:v>-2.63</c:v>
                </c:pt>
                <c:pt idx="298">
                  <c:v>-7.54</c:v>
                </c:pt>
                <c:pt idx="299">
                  <c:v>-5.79</c:v>
                </c:pt>
                <c:pt idx="300">
                  <c:v>-4.4400000000000004</c:v>
                </c:pt>
                <c:pt idx="301">
                  <c:v>-0.5</c:v>
                </c:pt>
                <c:pt idx="302">
                  <c:v>-1.17</c:v>
                </c:pt>
                <c:pt idx="303">
                  <c:v>-0.32</c:v>
                </c:pt>
                <c:pt idx="304">
                  <c:v>-1.48</c:v>
                </c:pt>
                <c:pt idx="305">
                  <c:v>-1.67</c:v>
                </c:pt>
                <c:pt idx="306">
                  <c:v>-1.32</c:v>
                </c:pt>
                <c:pt idx="307">
                  <c:v>-1.24</c:v>
                </c:pt>
                <c:pt idx="308">
                  <c:v>0</c:v>
                </c:pt>
                <c:pt idx="309">
                  <c:v>-9.83</c:v>
                </c:pt>
                <c:pt idx="310">
                  <c:v>-2.4</c:v>
                </c:pt>
                <c:pt idx="311">
                  <c:v>-3.73</c:v>
                </c:pt>
                <c:pt idx="312">
                  <c:v>-4.13</c:v>
                </c:pt>
                <c:pt idx="313">
                  <c:v>-2.8</c:v>
                </c:pt>
                <c:pt idx="314">
                  <c:v>-3.35</c:v>
                </c:pt>
                <c:pt idx="315">
                  <c:v>0</c:v>
                </c:pt>
                <c:pt idx="316">
                  <c:v>-4.5999999999999996</c:v>
                </c:pt>
                <c:pt idx="317">
                  <c:v>0</c:v>
                </c:pt>
                <c:pt idx="318">
                  <c:v>0</c:v>
                </c:pt>
                <c:pt idx="319">
                  <c:v>0</c:v>
                </c:pt>
                <c:pt idx="320">
                  <c:v>0</c:v>
                </c:pt>
                <c:pt idx="321">
                  <c:v>0</c:v>
                </c:pt>
                <c:pt idx="322">
                  <c:v>0</c:v>
                </c:pt>
                <c:pt idx="323">
                  <c:v>0</c:v>
                </c:pt>
                <c:pt idx="324">
                  <c:v>0</c:v>
                </c:pt>
                <c:pt idx="325">
                  <c:v>-0.5</c:v>
                </c:pt>
                <c:pt idx="326">
                  <c:v>-2.2200000000000002</c:v>
                </c:pt>
                <c:pt idx="327">
                  <c:v>0</c:v>
                </c:pt>
                <c:pt idx="328">
                  <c:v>-55.63</c:v>
                </c:pt>
                <c:pt idx="329">
                  <c:v>-0.23</c:v>
                </c:pt>
                <c:pt idx="330">
                  <c:v>-2.15</c:v>
                </c:pt>
                <c:pt idx="331">
                  <c:v>-48.41</c:v>
                </c:pt>
                <c:pt idx="332">
                  <c:v>-4.8899999999999997</c:v>
                </c:pt>
                <c:pt idx="333">
                  <c:v>-3.98</c:v>
                </c:pt>
                <c:pt idx="334">
                  <c:v>-3.36</c:v>
                </c:pt>
                <c:pt idx="335">
                  <c:v>-3.77</c:v>
                </c:pt>
                <c:pt idx="336">
                  <c:v>-4.46</c:v>
                </c:pt>
                <c:pt idx="337">
                  <c:v>-4.8</c:v>
                </c:pt>
                <c:pt idx="338">
                  <c:v>-4.5199999999999996</c:v>
                </c:pt>
                <c:pt idx="339">
                  <c:v>-4.5999999999999996</c:v>
                </c:pt>
                <c:pt idx="340">
                  <c:v>-0.02</c:v>
                </c:pt>
                <c:pt idx="341">
                  <c:v>-2.21</c:v>
                </c:pt>
                <c:pt idx="342">
                  <c:v>-9.1300000000000008</c:v>
                </c:pt>
                <c:pt idx="343">
                  <c:v>-1.21</c:v>
                </c:pt>
                <c:pt idx="344">
                  <c:v>-0.94</c:v>
                </c:pt>
                <c:pt idx="345">
                  <c:v>-0.89</c:v>
                </c:pt>
                <c:pt idx="346">
                  <c:v>-0.94</c:v>
                </c:pt>
                <c:pt idx="347">
                  <c:v>-1.6</c:v>
                </c:pt>
                <c:pt idx="348">
                  <c:v>-0.83</c:v>
                </c:pt>
                <c:pt idx="349">
                  <c:v>-1.02</c:v>
                </c:pt>
                <c:pt idx="350">
                  <c:v>-1.6</c:v>
                </c:pt>
                <c:pt idx="351">
                  <c:v>-2.39</c:v>
                </c:pt>
                <c:pt idx="352">
                  <c:v>-2.42</c:v>
                </c:pt>
                <c:pt idx="353">
                  <c:v>-2.14</c:v>
                </c:pt>
                <c:pt idx="354">
                  <c:v>-1.99</c:v>
                </c:pt>
                <c:pt idx="355">
                  <c:v>-9.1199999999999992</c:v>
                </c:pt>
                <c:pt idx="356">
                  <c:v>-9.9</c:v>
                </c:pt>
                <c:pt idx="357">
                  <c:v>-0.93</c:v>
                </c:pt>
                <c:pt idx="358">
                  <c:v>-0.87</c:v>
                </c:pt>
                <c:pt idx="359">
                  <c:v>-0.95</c:v>
                </c:pt>
                <c:pt idx="360">
                  <c:v>-1.05</c:v>
                </c:pt>
                <c:pt idx="361">
                  <c:v>-0.94</c:v>
                </c:pt>
                <c:pt idx="362">
                  <c:v>-0.65</c:v>
                </c:pt>
                <c:pt idx="363">
                  <c:v>-2.38</c:v>
                </c:pt>
                <c:pt idx="364">
                  <c:v>-3.97</c:v>
                </c:pt>
                <c:pt idx="365">
                  <c:v>-5.25</c:v>
                </c:pt>
                <c:pt idx="366">
                  <c:v>-4.16</c:v>
                </c:pt>
                <c:pt idx="367">
                  <c:v>-1.69</c:v>
                </c:pt>
                <c:pt idx="368">
                  <c:v>-1.84</c:v>
                </c:pt>
                <c:pt idx="369">
                  <c:v>-1.69</c:v>
                </c:pt>
                <c:pt idx="370">
                  <c:v>-1.67</c:v>
                </c:pt>
                <c:pt idx="371">
                  <c:v>-1.6</c:v>
                </c:pt>
                <c:pt idx="372">
                  <c:v>-4.8</c:v>
                </c:pt>
                <c:pt idx="373">
                  <c:v>-3.94</c:v>
                </c:pt>
                <c:pt idx="374">
                  <c:v>-4.2699999999999996</c:v>
                </c:pt>
                <c:pt idx="375">
                  <c:v>-3.97</c:v>
                </c:pt>
                <c:pt idx="376">
                  <c:v>-3.33</c:v>
                </c:pt>
                <c:pt idx="377">
                  <c:v>-2.0299999999999998</c:v>
                </c:pt>
                <c:pt idx="378">
                  <c:v>-1.84</c:v>
                </c:pt>
                <c:pt idx="379">
                  <c:v>-1.51</c:v>
                </c:pt>
                <c:pt idx="380">
                  <c:v>-1.85</c:v>
                </c:pt>
                <c:pt idx="381">
                  <c:v>-1.8</c:v>
                </c:pt>
                <c:pt idx="382">
                  <c:v>-1.51</c:v>
                </c:pt>
                <c:pt idx="383">
                  <c:v>-4.17</c:v>
                </c:pt>
                <c:pt idx="384">
                  <c:v>-2.33</c:v>
                </c:pt>
                <c:pt idx="385">
                  <c:v>-1.97</c:v>
                </c:pt>
                <c:pt idx="386">
                  <c:v>-3.02</c:v>
                </c:pt>
                <c:pt idx="387">
                  <c:v>-2.0499999999999998</c:v>
                </c:pt>
                <c:pt idx="388">
                  <c:v>-1.79</c:v>
                </c:pt>
                <c:pt idx="389">
                  <c:v>-2.84</c:v>
                </c:pt>
                <c:pt idx="390">
                  <c:v>-1.85</c:v>
                </c:pt>
                <c:pt idx="391">
                  <c:v>-2.81</c:v>
                </c:pt>
                <c:pt idx="392">
                  <c:v>-1.37</c:v>
                </c:pt>
                <c:pt idx="393">
                  <c:v>-1.42</c:v>
                </c:pt>
                <c:pt idx="394">
                  <c:v>-1.45</c:v>
                </c:pt>
                <c:pt idx="395">
                  <c:v>-1.31</c:v>
                </c:pt>
                <c:pt idx="396">
                  <c:v>-1.47</c:v>
                </c:pt>
                <c:pt idx="397">
                  <c:v>-1.64</c:v>
                </c:pt>
                <c:pt idx="398">
                  <c:v>-3.51</c:v>
                </c:pt>
                <c:pt idx="399">
                  <c:v>-3.51</c:v>
                </c:pt>
                <c:pt idx="400">
                  <c:v>-3.94</c:v>
                </c:pt>
                <c:pt idx="401">
                  <c:v>-3.02</c:v>
                </c:pt>
                <c:pt idx="402">
                  <c:v>-2.74</c:v>
                </c:pt>
                <c:pt idx="403">
                  <c:v>-2.48</c:v>
                </c:pt>
                <c:pt idx="404">
                  <c:v>-1.68</c:v>
                </c:pt>
                <c:pt idx="405">
                  <c:v>-1.28</c:v>
                </c:pt>
                <c:pt idx="406">
                  <c:v>-1.1399999999999999</c:v>
                </c:pt>
                <c:pt idx="407">
                  <c:v>-1.1100000000000001</c:v>
                </c:pt>
                <c:pt idx="408">
                  <c:v>-1.22</c:v>
                </c:pt>
                <c:pt idx="409">
                  <c:v>-1.62</c:v>
                </c:pt>
                <c:pt idx="410">
                  <c:v>-2.62</c:v>
                </c:pt>
                <c:pt idx="411">
                  <c:v>-2.58</c:v>
                </c:pt>
                <c:pt idx="412">
                  <c:v>-2.91</c:v>
                </c:pt>
                <c:pt idx="413">
                  <c:v>-1.96</c:v>
                </c:pt>
                <c:pt idx="414">
                  <c:v>-4</c:v>
                </c:pt>
                <c:pt idx="415">
                  <c:v>-3.73</c:v>
                </c:pt>
                <c:pt idx="416">
                  <c:v>-2.39</c:v>
                </c:pt>
                <c:pt idx="417">
                  <c:v>-2.44</c:v>
                </c:pt>
                <c:pt idx="418">
                  <c:v>-2.37</c:v>
                </c:pt>
                <c:pt idx="419">
                  <c:v>-2.2599999999999998</c:v>
                </c:pt>
                <c:pt idx="420">
                  <c:v>-3.02</c:v>
                </c:pt>
                <c:pt idx="421">
                  <c:v>-1.73</c:v>
                </c:pt>
                <c:pt idx="422">
                  <c:v>-3.14</c:v>
                </c:pt>
                <c:pt idx="423">
                  <c:v>-2.42</c:v>
                </c:pt>
                <c:pt idx="424">
                  <c:v>-3.74</c:v>
                </c:pt>
                <c:pt idx="425">
                  <c:v>-2.97</c:v>
                </c:pt>
                <c:pt idx="426">
                  <c:v>-2.4700000000000002</c:v>
                </c:pt>
                <c:pt idx="427">
                  <c:v>-3.86</c:v>
                </c:pt>
                <c:pt idx="428">
                  <c:v>-2.29</c:v>
                </c:pt>
                <c:pt idx="429">
                  <c:v>-2.63</c:v>
                </c:pt>
                <c:pt idx="430">
                  <c:v>-2.4300000000000002</c:v>
                </c:pt>
                <c:pt idx="431">
                  <c:v>-1.1299999999999999</c:v>
                </c:pt>
                <c:pt idx="432">
                  <c:v>-5.15</c:v>
                </c:pt>
                <c:pt idx="433">
                  <c:v>-4.5</c:v>
                </c:pt>
                <c:pt idx="434">
                  <c:v>-4.8899999999999997</c:v>
                </c:pt>
                <c:pt idx="435">
                  <c:v>-6.34</c:v>
                </c:pt>
                <c:pt idx="436">
                  <c:v>-4.71</c:v>
                </c:pt>
              </c:numCache>
            </c:numRef>
          </c:val>
          <c:smooth val="0"/>
        </c:ser>
        <c:ser>
          <c:idx val="2"/>
          <c:order val="1"/>
          <c:tx>
            <c:strRef>
              <c:f>Data!$F$1</c:f>
              <c:strCache>
                <c:ptCount val="1"/>
                <c:pt idx="0">
                  <c:v>AvgPositiveVariation</c:v>
                </c:pt>
              </c:strCache>
            </c:strRef>
          </c:tx>
          <c:spPr>
            <a:ln>
              <a:solidFill>
                <a:srgbClr val="FF0000"/>
              </a:solidFill>
            </a:ln>
          </c:spPr>
          <c:marker>
            <c:symbol val="none"/>
          </c:marker>
          <c:cat>
            <c:strRef>
              <c:f>Data!$B$2:$B$438</c:f>
              <c:strCache>
                <c:ptCount val="437"/>
                <c:pt idx="0">
                  <c:v>Customer A</c:v>
                </c:pt>
                <c:pt idx="1">
                  <c:v>Customer A</c:v>
                </c:pt>
                <c:pt idx="2">
                  <c:v>Customer A</c:v>
                </c:pt>
                <c:pt idx="3">
                  <c:v>Customer A</c:v>
                </c:pt>
                <c:pt idx="4">
                  <c:v>Customer A</c:v>
                </c:pt>
                <c:pt idx="5">
                  <c:v>Customer A</c:v>
                </c:pt>
                <c:pt idx="6">
                  <c:v>Customer A</c:v>
                </c:pt>
                <c:pt idx="7">
                  <c:v>Customer A</c:v>
                </c:pt>
                <c:pt idx="8">
                  <c:v>Customer A</c:v>
                </c:pt>
                <c:pt idx="9">
                  <c:v>Customer A</c:v>
                </c:pt>
                <c:pt idx="10">
                  <c:v>Customer A</c:v>
                </c:pt>
                <c:pt idx="11">
                  <c:v>Customer B</c:v>
                </c:pt>
                <c:pt idx="12">
                  <c:v>Customer B</c:v>
                </c:pt>
                <c:pt idx="13">
                  <c:v>Customer B</c:v>
                </c:pt>
                <c:pt idx="14">
                  <c:v>Customer B</c:v>
                </c:pt>
                <c:pt idx="15">
                  <c:v>Customer B</c:v>
                </c:pt>
                <c:pt idx="16">
                  <c:v>Customer B</c:v>
                </c:pt>
                <c:pt idx="17">
                  <c:v>Customer B</c:v>
                </c:pt>
                <c:pt idx="18">
                  <c:v>Customer B</c:v>
                </c:pt>
                <c:pt idx="19">
                  <c:v>Customer B</c:v>
                </c:pt>
                <c:pt idx="20">
                  <c:v>Customer B</c:v>
                </c:pt>
                <c:pt idx="21">
                  <c:v>Customer B</c:v>
                </c:pt>
                <c:pt idx="22">
                  <c:v>Customer B</c:v>
                </c:pt>
                <c:pt idx="23">
                  <c:v>Customer B</c:v>
                </c:pt>
                <c:pt idx="24">
                  <c:v>Customer B</c:v>
                </c:pt>
                <c:pt idx="25">
                  <c:v>Customer B</c:v>
                </c:pt>
                <c:pt idx="26">
                  <c:v>Customer B</c:v>
                </c:pt>
                <c:pt idx="27">
                  <c:v>Customer B</c:v>
                </c:pt>
                <c:pt idx="28">
                  <c:v>Customer B</c:v>
                </c:pt>
                <c:pt idx="29">
                  <c:v>Customer B</c:v>
                </c:pt>
                <c:pt idx="30">
                  <c:v>Customer B</c:v>
                </c:pt>
                <c:pt idx="31">
                  <c:v>Customer B</c:v>
                </c:pt>
                <c:pt idx="32">
                  <c:v>Customer B</c:v>
                </c:pt>
                <c:pt idx="33">
                  <c:v>Customer C</c:v>
                </c:pt>
                <c:pt idx="34">
                  <c:v>Customer C</c:v>
                </c:pt>
                <c:pt idx="35">
                  <c:v>Customer C</c:v>
                </c:pt>
                <c:pt idx="36">
                  <c:v>Customer C</c:v>
                </c:pt>
                <c:pt idx="37">
                  <c:v>Customer C</c:v>
                </c:pt>
                <c:pt idx="38">
                  <c:v>Customer C</c:v>
                </c:pt>
                <c:pt idx="39">
                  <c:v>Customer C</c:v>
                </c:pt>
                <c:pt idx="40">
                  <c:v>Customer C</c:v>
                </c:pt>
                <c:pt idx="41">
                  <c:v>Customer C</c:v>
                </c:pt>
                <c:pt idx="42">
                  <c:v>Customer C</c:v>
                </c:pt>
                <c:pt idx="43">
                  <c:v>Customer C</c:v>
                </c:pt>
                <c:pt idx="44">
                  <c:v>Customer C</c:v>
                </c:pt>
                <c:pt idx="45">
                  <c:v>Customer C</c:v>
                </c:pt>
                <c:pt idx="46">
                  <c:v>Customer D</c:v>
                </c:pt>
                <c:pt idx="47">
                  <c:v>Customer D</c:v>
                </c:pt>
                <c:pt idx="48">
                  <c:v>Customer D</c:v>
                </c:pt>
                <c:pt idx="49">
                  <c:v>Customer D</c:v>
                </c:pt>
                <c:pt idx="50">
                  <c:v>Customer D</c:v>
                </c:pt>
                <c:pt idx="51">
                  <c:v>Customer D</c:v>
                </c:pt>
                <c:pt idx="52">
                  <c:v>Customer D</c:v>
                </c:pt>
                <c:pt idx="53">
                  <c:v>Customer D</c:v>
                </c:pt>
                <c:pt idx="54">
                  <c:v>Customer E</c:v>
                </c:pt>
                <c:pt idx="55">
                  <c:v>Customer E</c:v>
                </c:pt>
                <c:pt idx="56">
                  <c:v>Customer E</c:v>
                </c:pt>
                <c:pt idx="57">
                  <c:v>Customer E</c:v>
                </c:pt>
                <c:pt idx="58">
                  <c:v>Customer E</c:v>
                </c:pt>
                <c:pt idx="59">
                  <c:v>Customer E</c:v>
                </c:pt>
                <c:pt idx="60">
                  <c:v>Customer E</c:v>
                </c:pt>
                <c:pt idx="61">
                  <c:v>Customer E</c:v>
                </c:pt>
                <c:pt idx="62">
                  <c:v>Customer E</c:v>
                </c:pt>
                <c:pt idx="63">
                  <c:v>Customer E</c:v>
                </c:pt>
                <c:pt idx="64">
                  <c:v>Customer E</c:v>
                </c:pt>
                <c:pt idx="65">
                  <c:v>Customer E</c:v>
                </c:pt>
                <c:pt idx="66">
                  <c:v>Customer E</c:v>
                </c:pt>
                <c:pt idx="67">
                  <c:v>Customer E</c:v>
                </c:pt>
                <c:pt idx="68">
                  <c:v>Customer E</c:v>
                </c:pt>
                <c:pt idx="69">
                  <c:v>Customer E</c:v>
                </c:pt>
                <c:pt idx="70">
                  <c:v>Customer E</c:v>
                </c:pt>
                <c:pt idx="71">
                  <c:v>Customer E</c:v>
                </c:pt>
                <c:pt idx="72">
                  <c:v>Customer E</c:v>
                </c:pt>
                <c:pt idx="73">
                  <c:v>Customer F</c:v>
                </c:pt>
                <c:pt idx="74">
                  <c:v>Customer F</c:v>
                </c:pt>
                <c:pt idx="75">
                  <c:v>Customer F</c:v>
                </c:pt>
                <c:pt idx="76">
                  <c:v>Customer F</c:v>
                </c:pt>
                <c:pt idx="77">
                  <c:v>Customer F</c:v>
                </c:pt>
                <c:pt idx="78">
                  <c:v>Customer F</c:v>
                </c:pt>
                <c:pt idx="79">
                  <c:v>Customer F</c:v>
                </c:pt>
                <c:pt idx="80">
                  <c:v>Customer F</c:v>
                </c:pt>
                <c:pt idx="81">
                  <c:v>Customer F</c:v>
                </c:pt>
                <c:pt idx="82">
                  <c:v>Customer F</c:v>
                </c:pt>
                <c:pt idx="83">
                  <c:v>Customer G</c:v>
                </c:pt>
                <c:pt idx="84">
                  <c:v>Customer G</c:v>
                </c:pt>
                <c:pt idx="85">
                  <c:v>Customer G</c:v>
                </c:pt>
                <c:pt idx="86">
                  <c:v>Customer G</c:v>
                </c:pt>
                <c:pt idx="87">
                  <c:v>Customer G</c:v>
                </c:pt>
                <c:pt idx="88">
                  <c:v>Customer G</c:v>
                </c:pt>
                <c:pt idx="89">
                  <c:v>Customer G</c:v>
                </c:pt>
                <c:pt idx="90">
                  <c:v>Customer G</c:v>
                </c:pt>
                <c:pt idx="91">
                  <c:v>Customer H</c:v>
                </c:pt>
                <c:pt idx="92">
                  <c:v>Customer H</c:v>
                </c:pt>
                <c:pt idx="93">
                  <c:v>Customer H</c:v>
                </c:pt>
                <c:pt idx="94">
                  <c:v>Customer H</c:v>
                </c:pt>
                <c:pt idx="95">
                  <c:v>Customer H</c:v>
                </c:pt>
                <c:pt idx="96">
                  <c:v>Customer H</c:v>
                </c:pt>
                <c:pt idx="97">
                  <c:v>Customer H</c:v>
                </c:pt>
                <c:pt idx="98">
                  <c:v>Customer I</c:v>
                </c:pt>
                <c:pt idx="99">
                  <c:v>Customer I</c:v>
                </c:pt>
                <c:pt idx="100">
                  <c:v>Customer I</c:v>
                </c:pt>
                <c:pt idx="101">
                  <c:v>Customer I</c:v>
                </c:pt>
                <c:pt idx="102">
                  <c:v>Customer I</c:v>
                </c:pt>
                <c:pt idx="103">
                  <c:v>Customer I</c:v>
                </c:pt>
                <c:pt idx="104">
                  <c:v>Customer I</c:v>
                </c:pt>
                <c:pt idx="105">
                  <c:v>Customer I</c:v>
                </c:pt>
                <c:pt idx="106">
                  <c:v>Customer I</c:v>
                </c:pt>
                <c:pt idx="107">
                  <c:v>Customer I</c:v>
                </c:pt>
                <c:pt idx="108">
                  <c:v>Customer I</c:v>
                </c:pt>
                <c:pt idx="109">
                  <c:v>Customer I</c:v>
                </c:pt>
                <c:pt idx="110">
                  <c:v>Customer I</c:v>
                </c:pt>
                <c:pt idx="111">
                  <c:v>Customer I</c:v>
                </c:pt>
                <c:pt idx="112">
                  <c:v>Customer I</c:v>
                </c:pt>
                <c:pt idx="113">
                  <c:v>Customer I</c:v>
                </c:pt>
                <c:pt idx="114">
                  <c:v>Customer I</c:v>
                </c:pt>
                <c:pt idx="115">
                  <c:v>Customer I</c:v>
                </c:pt>
                <c:pt idx="116">
                  <c:v>Customer I</c:v>
                </c:pt>
                <c:pt idx="117">
                  <c:v>Customer I</c:v>
                </c:pt>
                <c:pt idx="118">
                  <c:v>Customer I</c:v>
                </c:pt>
                <c:pt idx="119">
                  <c:v>Customer I</c:v>
                </c:pt>
                <c:pt idx="120">
                  <c:v>Customer J</c:v>
                </c:pt>
                <c:pt idx="121">
                  <c:v>Customer J</c:v>
                </c:pt>
                <c:pt idx="122">
                  <c:v>Customer J</c:v>
                </c:pt>
                <c:pt idx="123">
                  <c:v>Customer K</c:v>
                </c:pt>
                <c:pt idx="124">
                  <c:v>Customer K</c:v>
                </c:pt>
                <c:pt idx="125">
                  <c:v>Customer K</c:v>
                </c:pt>
                <c:pt idx="126">
                  <c:v>Customer K</c:v>
                </c:pt>
                <c:pt idx="127">
                  <c:v>Customer K</c:v>
                </c:pt>
                <c:pt idx="128">
                  <c:v>Customer L</c:v>
                </c:pt>
                <c:pt idx="129">
                  <c:v>Customer L</c:v>
                </c:pt>
                <c:pt idx="130">
                  <c:v>Customer L</c:v>
                </c:pt>
                <c:pt idx="131">
                  <c:v>Customer L</c:v>
                </c:pt>
                <c:pt idx="132">
                  <c:v>Customer L</c:v>
                </c:pt>
                <c:pt idx="133">
                  <c:v>Customer M</c:v>
                </c:pt>
                <c:pt idx="134">
                  <c:v>Customer M</c:v>
                </c:pt>
                <c:pt idx="135">
                  <c:v>Customer M</c:v>
                </c:pt>
                <c:pt idx="136">
                  <c:v>Customer M</c:v>
                </c:pt>
                <c:pt idx="137">
                  <c:v>Customer M</c:v>
                </c:pt>
                <c:pt idx="138">
                  <c:v>Customer M</c:v>
                </c:pt>
                <c:pt idx="139">
                  <c:v>Customer M</c:v>
                </c:pt>
                <c:pt idx="140">
                  <c:v>Customer M</c:v>
                </c:pt>
                <c:pt idx="141">
                  <c:v>Customer M</c:v>
                </c:pt>
                <c:pt idx="142">
                  <c:v>Customer M</c:v>
                </c:pt>
                <c:pt idx="143">
                  <c:v>Customer M</c:v>
                </c:pt>
                <c:pt idx="144">
                  <c:v>Customer N</c:v>
                </c:pt>
                <c:pt idx="145">
                  <c:v>Customer N</c:v>
                </c:pt>
                <c:pt idx="146">
                  <c:v>Customer N</c:v>
                </c:pt>
                <c:pt idx="147">
                  <c:v>Customer N</c:v>
                </c:pt>
                <c:pt idx="148">
                  <c:v>Customer N</c:v>
                </c:pt>
                <c:pt idx="149">
                  <c:v>Customer N</c:v>
                </c:pt>
                <c:pt idx="150">
                  <c:v>Customer O</c:v>
                </c:pt>
                <c:pt idx="151">
                  <c:v>Customer O</c:v>
                </c:pt>
                <c:pt idx="152">
                  <c:v>Customer O</c:v>
                </c:pt>
                <c:pt idx="153">
                  <c:v>Customer O</c:v>
                </c:pt>
                <c:pt idx="154">
                  <c:v>Customer O</c:v>
                </c:pt>
                <c:pt idx="155">
                  <c:v>Customer O</c:v>
                </c:pt>
                <c:pt idx="156">
                  <c:v>Customer O</c:v>
                </c:pt>
                <c:pt idx="157">
                  <c:v>Customer O</c:v>
                </c:pt>
                <c:pt idx="158">
                  <c:v>Customer O</c:v>
                </c:pt>
                <c:pt idx="159">
                  <c:v>Customer O</c:v>
                </c:pt>
                <c:pt idx="160">
                  <c:v>Customer O</c:v>
                </c:pt>
                <c:pt idx="161">
                  <c:v>Customer O</c:v>
                </c:pt>
                <c:pt idx="162">
                  <c:v>Customer O</c:v>
                </c:pt>
                <c:pt idx="163">
                  <c:v>Customer O</c:v>
                </c:pt>
                <c:pt idx="164">
                  <c:v>Customer O</c:v>
                </c:pt>
                <c:pt idx="165">
                  <c:v>Customer O</c:v>
                </c:pt>
                <c:pt idx="166">
                  <c:v>Customer O</c:v>
                </c:pt>
                <c:pt idx="167">
                  <c:v>Customer O</c:v>
                </c:pt>
                <c:pt idx="168">
                  <c:v>Customer O</c:v>
                </c:pt>
                <c:pt idx="169">
                  <c:v>Customer O</c:v>
                </c:pt>
                <c:pt idx="170">
                  <c:v>Customer O</c:v>
                </c:pt>
                <c:pt idx="171">
                  <c:v>Customer O</c:v>
                </c:pt>
                <c:pt idx="172">
                  <c:v>Customer P</c:v>
                </c:pt>
                <c:pt idx="173">
                  <c:v>Customer P</c:v>
                </c:pt>
                <c:pt idx="174">
                  <c:v>Customer P</c:v>
                </c:pt>
                <c:pt idx="175">
                  <c:v>Customer P</c:v>
                </c:pt>
                <c:pt idx="176">
                  <c:v>Customer P</c:v>
                </c:pt>
                <c:pt idx="177">
                  <c:v>Customer P</c:v>
                </c:pt>
                <c:pt idx="178">
                  <c:v>Customer P</c:v>
                </c:pt>
                <c:pt idx="179">
                  <c:v>Customer P</c:v>
                </c:pt>
                <c:pt idx="180">
                  <c:v>Customer P</c:v>
                </c:pt>
                <c:pt idx="181">
                  <c:v>Customer Q</c:v>
                </c:pt>
                <c:pt idx="182">
                  <c:v>Customer Q</c:v>
                </c:pt>
                <c:pt idx="183">
                  <c:v>Customer Q</c:v>
                </c:pt>
                <c:pt idx="184">
                  <c:v>Customer Q</c:v>
                </c:pt>
                <c:pt idx="185">
                  <c:v>Customer Q</c:v>
                </c:pt>
                <c:pt idx="186">
                  <c:v>Customer Q</c:v>
                </c:pt>
                <c:pt idx="187">
                  <c:v>Customer Q</c:v>
                </c:pt>
                <c:pt idx="188">
                  <c:v>Customer Q</c:v>
                </c:pt>
                <c:pt idx="189">
                  <c:v>Customer Q</c:v>
                </c:pt>
                <c:pt idx="190">
                  <c:v>Customer Q</c:v>
                </c:pt>
                <c:pt idx="191">
                  <c:v>Customer Q</c:v>
                </c:pt>
                <c:pt idx="192">
                  <c:v>Customer Q</c:v>
                </c:pt>
                <c:pt idx="193">
                  <c:v>Customer Q</c:v>
                </c:pt>
                <c:pt idx="194">
                  <c:v>Customer Q</c:v>
                </c:pt>
                <c:pt idx="195">
                  <c:v>Customer Q</c:v>
                </c:pt>
                <c:pt idx="196">
                  <c:v>Customer Q</c:v>
                </c:pt>
                <c:pt idx="197">
                  <c:v>Customer Q</c:v>
                </c:pt>
                <c:pt idx="198">
                  <c:v>Customer R</c:v>
                </c:pt>
                <c:pt idx="199">
                  <c:v>Customer R</c:v>
                </c:pt>
                <c:pt idx="200">
                  <c:v>Customer R</c:v>
                </c:pt>
                <c:pt idx="201">
                  <c:v>Customer S</c:v>
                </c:pt>
                <c:pt idx="202">
                  <c:v>Customer S</c:v>
                </c:pt>
                <c:pt idx="203">
                  <c:v>Customer S</c:v>
                </c:pt>
                <c:pt idx="204">
                  <c:v>Customer T</c:v>
                </c:pt>
                <c:pt idx="205">
                  <c:v>Customer T</c:v>
                </c:pt>
                <c:pt idx="206">
                  <c:v>Customer T</c:v>
                </c:pt>
                <c:pt idx="207">
                  <c:v>Customer T</c:v>
                </c:pt>
                <c:pt idx="208">
                  <c:v>Customer T</c:v>
                </c:pt>
                <c:pt idx="209">
                  <c:v>Customer T</c:v>
                </c:pt>
                <c:pt idx="210">
                  <c:v>Customer T</c:v>
                </c:pt>
                <c:pt idx="211">
                  <c:v>Customer T</c:v>
                </c:pt>
                <c:pt idx="212">
                  <c:v>Customer T</c:v>
                </c:pt>
                <c:pt idx="213">
                  <c:v>Customer T</c:v>
                </c:pt>
                <c:pt idx="214">
                  <c:v>Customer T</c:v>
                </c:pt>
                <c:pt idx="215">
                  <c:v>Customer T</c:v>
                </c:pt>
                <c:pt idx="216">
                  <c:v>Customer T</c:v>
                </c:pt>
                <c:pt idx="217">
                  <c:v>Customer T</c:v>
                </c:pt>
                <c:pt idx="218">
                  <c:v>Customer T</c:v>
                </c:pt>
                <c:pt idx="219">
                  <c:v>Customer T</c:v>
                </c:pt>
                <c:pt idx="220">
                  <c:v>Customer T</c:v>
                </c:pt>
                <c:pt idx="221">
                  <c:v>Customer T</c:v>
                </c:pt>
                <c:pt idx="222">
                  <c:v>Customer T</c:v>
                </c:pt>
                <c:pt idx="223">
                  <c:v>Customer T</c:v>
                </c:pt>
                <c:pt idx="224">
                  <c:v>Customer T</c:v>
                </c:pt>
                <c:pt idx="225">
                  <c:v>Customer T</c:v>
                </c:pt>
                <c:pt idx="226">
                  <c:v>Customer U</c:v>
                </c:pt>
                <c:pt idx="227">
                  <c:v>Customer U</c:v>
                </c:pt>
                <c:pt idx="228">
                  <c:v>Customer U</c:v>
                </c:pt>
                <c:pt idx="229">
                  <c:v>Customer U</c:v>
                </c:pt>
                <c:pt idx="230">
                  <c:v>Customer V</c:v>
                </c:pt>
                <c:pt idx="231">
                  <c:v>Customer V</c:v>
                </c:pt>
                <c:pt idx="232">
                  <c:v>Customer V</c:v>
                </c:pt>
                <c:pt idx="233">
                  <c:v>Customer V</c:v>
                </c:pt>
                <c:pt idx="234">
                  <c:v>Customer W</c:v>
                </c:pt>
                <c:pt idx="235">
                  <c:v>Customer W</c:v>
                </c:pt>
                <c:pt idx="236">
                  <c:v>Customer W</c:v>
                </c:pt>
                <c:pt idx="237">
                  <c:v>Customer W</c:v>
                </c:pt>
                <c:pt idx="238">
                  <c:v>Customer W</c:v>
                </c:pt>
                <c:pt idx="239">
                  <c:v>Customer W</c:v>
                </c:pt>
                <c:pt idx="240">
                  <c:v>Customer W</c:v>
                </c:pt>
                <c:pt idx="241">
                  <c:v>Customer W</c:v>
                </c:pt>
                <c:pt idx="242">
                  <c:v>Customer W</c:v>
                </c:pt>
                <c:pt idx="243">
                  <c:v>Customer W</c:v>
                </c:pt>
                <c:pt idx="244">
                  <c:v>Customer W</c:v>
                </c:pt>
                <c:pt idx="245">
                  <c:v>Customer W</c:v>
                </c:pt>
                <c:pt idx="246">
                  <c:v>Customer W</c:v>
                </c:pt>
                <c:pt idx="247">
                  <c:v>Customer W</c:v>
                </c:pt>
                <c:pt idx="248">
                  <c:v>Customer W</c:v>
                </c:pt>
                <c:pt idx="249">
                  <c:v>Customer X</c:v>
                </c:pt>
                <c:pt idx="250">
                  <c:v>Customer X</c:v>
                </c:pt>
                <c:pt idx="251">
                  <c:v>Customer Y</c:v>
                </c:pt>
                <c:pt idx="252">
                  <c:v>Customer Y</c:v>
                </c:pt>
                <c:pt idx="253">
                  <c:v>Customer Y</c:v>
                </c:pt>
                <c:pt idx="254">
                  <c:v>Customer Y</c:v>
                </c:pt>
                <c:pt idx="255">
                  <c:v>Customer Y</c:v>
                </c:pt>
                <c:pt idx="256">
                  <c:v>Customer Y</c:v>
                </c:pt>
                <c:pt idx="257">
                  <c:v>Customer Y</c:v>
                </c:pt>
                <c:pt idx="258">
                  <c:v>Customer Y</c:v>
                </c:pt>
                <c:pt idx="259">
                  <c:v>Customer Y</c:v>
                </c:pt>
                <c:pt idx="260">
                  <c:v>Customer Y</c:v>
                </c:pt>
                <c:pt idx="261">
                  <c:v>Customer Y</c:v>
                </c:pt>
                <c:pt idx="262">
                  <c:v>Customer Z</c:v>
                </c:pt>
                <c:pt idx="263">
                  <c:v>Customer Z</c:v>
                </c:pt>
                <c:pt idx="264">
                  <c:v>Customer Z</c:v>
                </c:pt>
                <c:pt idx="265">
                  <c:v>Customer Z</c:v>
                </c:pt>
                <c:pt idx="266">
                  <c:v>Customer Z</c:v>
                </c:pt>
                <c:pt idx="267">
                  <c:v>Customer AA</c:v>
                </c:pt>
                <c:pt idx="268">
                  <c:v>Customer AA</c:v>
                </c:pt>
                <c:pt idx="269">
                  <c:v>Customer AA</c:v>
                </c:pt>
                <c:pt idx="270">
                  <c:v>Customer AA</c:v>
                </c:pt>
                <c:pt idx="271">
                  <c:v>Customer AA</c:v>
                </c:pt>
                <c:pt idx="272">
                  <c:v>Customer AA</c:v>
                </c:pt>
                <c:pt idx="273">
                  <c:v>Customer AA</c:v>
                </c:pt>
                <c:pt idx="274">
                  <c:v>Customer AA</c:v>
                </c:pt>
                <c:pt idx="275">
                  <c:v>Customer AA</c:v>
                </c:pt>
                <c:pt idx="276">
                  <c:v>Customer AB</c:v>
                </c:pt>
                <c:pt idx="277">
                  <c:v>Customer AC</c:v>
                </c:pt>
                <c:pt idx="278">
                  <c:v>Customer AC</c:v>
                </c:pt>
                <c:pt idx="279">
                  <c:v>Customer AC</c:v>
                </c:pt>
                <c:pt idx="280">
                  <c:v>Customer AC</c:v>
                </c:pt>
                <c:pt idx="281">
                  <c:v>Customer AC</c:v>
                </c:pt>
                <c:pt idx="282">
                  <c:v>Customer AC</c:v>
                </c:pt>
                <c:pt idx="283">
                  <c:v>Customer AC</c:v>
                </c:pt>
                <c:pt idx="284">
                  <c:v>Customer AC</c:v>
                </c:pt>
                <c:pt idx="285">
                  <c:v>Customer AC</c:v>
                </c:pt>
                <c:pt idx="286">
                  <c:v>Customer AC</c:v>
                </c:pt>
                <c:pt idx="287">
                  <c:v>Customer AC</c:v>
                </c:pt>
                <c:pt idx="288">
                  <c:v>Customer AC</c:v>
                </c:pt>
                <c:pt idx="289">
                  <c:v>Customer AC</c:v>
                </c:pt>
                <c:pt idx="290">
                  <c:v>Customer AC</c:v>
                </c:pt>
                <c:pt idx="291">
                  <c:v>Customer AC</c:v>
                </c:pt>
                <c:pt idx="292">
                  <c:v>Customer AC</c:v>
                </c:pt>
                <c:pt idx="293">
                  <c:v>Customer AC</c:v>
                </c:pt>
                <c:pt idx="294">
                  <c:v>Customer AC</c:v>
                </c:pt>
                <c:pt idx="295">
                  <c:v>Customer AC</c:v>
                </c:pt>
                <c:pt idx="296">
                  <c:v>Customer AC</c:v>
                </c:pt>
                <c:pt idx="297">
                  <c:v>Customer AC</c:v>
                </c:pt>
                <c:pt idx="298">
                  <c:v>Customer AD</c:v>
                </c:pt>
                <c:pt idx="299">
                  <c:v>Customer AD</c:v>
                </c:pt>
                <c:pt idx="300">
                  <c:v>Customer AD</c:v>
                </c:pt>
                <c:pt idx="301">
                  <c:v>Customer AD</c:v>
                </c:pt>
                <c:pt idx="302">
                  <c:v>Customer AD</c:v>
                </c:pt>
                <c:pt idx="303">
                  <c:v>Customer AD</c:v>
                </c:pt>
                <c:pt idx="304">
                  <c:v>Customer AE</c:v>
                </c:pt>
                <c:pt idx="305">
                  <c:v>Customer AE</c:v>
                </c:pt>
                <c:pt idx="306">
                  <c:v>Customer AE</c:v>
                </c:pt>
                <c:pt idx="307">
                  <c:v>Customer AE</c:v>
                </c:pt>
                <c:pt idx="308">
                  <c:v>Customer AE</c:v>
                </c:pt>
                <c:pt idx="309">
                  <c:v>Customer AE</c:v>
                </c:pt>
                <c:pt idx="310">
                  <c:v>Customer AE</c:v>
                </c:pt>
                <c:pt idx="311">
                  <c:v>Customer AE</c:v>
                </c:pt>
                <c:pt idx="312">
                  <c:v>Customer AE</c:v>
                </c:pt>
                <c:pt idx="313">
                  <c:v>Customer AE</c:v>
                </c:pt>
                <c:pt idx="314">
                  <c:v>Customer AE</c:v>
                </c:pt>
                <c:pt idx="315">
                  <c:v>Customer AF</c:v>
                </c:pt>
                <c:pt idx="316">
                  <c:v>Customer AF</c:v>
                </c:pt>
                <c:pt idx="317">
                  <c:v>Customer AF</c:v>
                </c:pt>
                <c:pt idx="318">
                  <c:v>Customer AF</c:v>
                </c:pt>
                <c:pt idx="319">
                  <c:v>Customer AF</c:v>
                </c:pt>
                <c:pt idx="320">
                  <c:v>Customer AF</c:v>
                </c:pt>
                <c:pt idx="321">
                  <c:v>Customer AF</c:v>
                </c:pt>
                <c:pt idx="322">
                  <c:v>Customer AG</c:v>
                </c:pt>
                <c:pt idx="323">
                  <c:v>Customer AG</c:v>
                </c:pt>
                <c:pt idx="324">
                  <c:v>Customer AG</c:v>
                </c:pt>
                <c:pt idx="325">
                  <c:v>Customer AG</c:v>
                </c:pt>
                <c:pt idx="326">
                  <c:v>Customer AG</c:v>
                </c:pt>
                <c:pt idx="327">
                  <c:v>Customer AG</c:v>
                </c:pt>
                <c:pt idx="328">
                  <c:v>Customer AH</c:v>
                </c:pt>
                <c:pt idx="329">
                  <c:v>Customer AI</c:v>
                </c:pt>
                <c:pt idx="330">
                  <c:v>Customer AI</c:v>
                </c:pt>
                <c:pt idx="331">
                  <c:v>Customer AJ</c:v>
                </c:pt>
                <c:pt idx="332">
                  <c:v>Customer AJ</c:v>
                </c:pt>
                <c:pt idx="333">
                  <c:v>Customer AJ</c:v>
                </c:pt>
                <c:pt idx="334">
                  <c:v>Customer AJ</c:v>
                </c:pt>
                <c:pt idx="335">
                  <c:v>Customer AJ</c:v>
                </c:pt>
                <c:pt idx="336">
                  <c:v>Customer AJ</c:v>
                </c:pt>
                <c:pt idx="337">
                  <c:v>Customer AJ</c:v>
                </c:pt>
                <c:pt idx="338">
                  <c:v>Customer AJ</c:v>
                </c:pt>
                <c:pt idx="339">
                  <c:v>Customer AJ</c:v>
                </c:pt>
                <c:pt idx="340">
                  <c:v>Customer AK</c:v>
                </c:pt>
                <c:pt idx="341">
                  <c:v>Customer AL</c:v>
                </c:pt>
                <c:pt idx="342">
                  <c:v>Customer AL</c:v>
                </c:pt>
                <c:pt idx="343">
                  <c:v>Customer AL</c:v>
                </c:pt>
                <c:pt idx="344">
                  <c:v>Customer AL</c:v>
                </c:pt>
                <c:pt idx="345">
                  <c:v>Customer AL</c:v>
                </c:pt>
                <c:pt idx="346">
                  <c:v>Customer AL</c:v>
                </c:pt>
                <c:pt idx="347">
                  <c:v>Customer AL</c:v>
                </c:pt>
                <c:pt idx="348">
                  <c:v>Customer AL</c:v>
                </c:pt>
                <c:pt idx="349">
                  <c:v>Customer AL</c:v>
                </c:pt>
                <c:pt idx="350">
                  <c:v>Customer AL</c:v>
                </c:pt>
                <c:pt idx="351">
                  <c:v>Customer AL</c:v>
                </c:pt>
                <c:pt idx="352">
                  <c:v>Customer AL</c:v>
                </c:pt>
                <c:pt idx="353">
                  <c:v>Customer AL</c:v>
                </c:pt>
                <c:pt idx="354">
                  <c:v>Customer AL</c:v>
                </c:pt>
                <c:pt idx="355">
                  <c:v>Customer AL</c:v>
                </c:pt>
                <c:pt idx="356">
                  <c:v>Customer AL</c:v>
                </c:pt>
                <c:pt idx="357">
                  <c:v>Customer AL</c:v>
                </c:pt>
                <c:pt idx="358">
                  <c:v>Customer AL</c:v>
                </c:pt>
                <c:pt idx="359">
                  <c:v>Customer AL</c:v>
                </c:pt>
                <c:pt idx="360">
                  <c:v>Customer AL</c:v>
                </c:pt>
                <c:pt idx="361">
                  <c:v>Customer AL</c:v>
                </c:pt>
                <c:pt idx="362">
                  <c:v>Customer AL</c:v>
                </c:pt>
                <c:pt idx="363">
                  <c:v>Customer AM</c:v>
                </c:pt>
                <c:pt idx="364">
                  <c:v>Customer AM</c:v>
                </c:pt>
                <c:pt idx="365">
                  <c:v>Customer AM</c:v>
                </c:pt>
                <c:pt idx="366">
                  <c:v>Customer AM</c:v>
                </c:pt>
                <c:pt idx="367">
                  <c:v>Customer AM</c:v>
                </c:pt>
                <c:pt idx="368">
                  <c:v>Customer AM</c:v>
                </c:pt>
                <c:pt idx="369">
                  <c:v>Customer AM</c:v>
                </c:pt>
                <c:pt idx="370">
                  <c:v>Customer AM</c:v>
                </c:pt>
                <c:pt idx="371">
                  <c:v>Customer AM</c:v>
                </c:pt>
                <c:pt idx="372">
                  <c:v>Customer AM</c:v>
                </c:pt>
                <c:pt idx="373">
                  <c:v>Customer AM</c:v>
                </c:pt>
                <c:pt idx="374">
                  <c:v>Customer AM</c:v>
                </c:pt>
                <c:pt idx="375">
                  <c:v>Customer AM</c:v>
                </c:pt>
                <c:pt idx="376">
                  <c:v>Customer AM</c:v>
                </c:pt>
                <c:pt idx="377">
                  <c:v>Customer AM</c:v>
                </c:pt>
                <c:pt idx="378">
                  <c:v>Customer AM</c:v>
                </c:pt>
                <c:pt idx="379">
                  <c:v>Customer AM</c:v>
                </c:pt>
                <c:pt idx="380">
                  <c:v>Customer AM</c:v>
                </c:pt>
                <c:pt idx="381">
                  <c:v>Customer AM</c:v>
                </c:pt>
                <c:pt idx="382">
                  <c:v>Customer AM</c:v>
                </c:pt>
                <c:pt idx="383">
                  <c:v>Customer AM</c:v>
                </c:pt>
                <c:pt idx="384">
                  <c:v>Customer AN</c:v>
                </c:pt>
                <c:pt idx="385">
                  <c:v>Customer AN</c:v>
                </c:pt>
                <c:pt idx="386">
                  <c:v>Customer AN</c:v>
                </c:pt>
                <c:pt idx="387">
                  <c:v>Customer AN</c:v>
                </c:pt>
                <c:pt idx="388">
                  <c:v>Customer AO</c:v>
                </c:pt>
                <c:pt idx="389">
                  <c:v>Customer AO</c:v>
                </c:pt>
                <c:pt idx="390">
                  <c:v>Customer AO</c:v>
                </c:pt>
                <c:pt idx="391">
                  <c:v>Customer AO</c:v>
                </c:pt>
                <c:pt idx="392">
                  <c:v>Customer AO</c:v>
                </c:pt>
                <c:pt idx="393">
                  <c:v>Customer AO</c:v>
                </c:pt>
                <c:pt idx="394">
                  <c:v>Customer AO</c:v>
                </c:pt>
                <c:pt idx="395">
                  <c:v>Customer AO</c:v>
                </c:pt>
                <c:pt idx="396">
                  <c:v>Customer AO</c:v>
                </c:pt>
                <c:pt idx="397">
                  <c:v>Customer AO</c:v>
                </c:pt>
                <c:pt idx="398">
                  <c:v>Customer AO</c:v>
                </c:pt>
                <c:pt idx="399">
                  <c:v>Customer AO</c:v>
                </c:pt>
                <c:pt idx="400">
                  <c:v>Customer AO</c:v>
                </c:pt>
                <c:pt idx="401">
                  <c:v>Customer AO</c:v>
                </c:pt>
                <c:pt idx="402">
                  <c:v>Customer AO</c:v>
                </c:pt>
                <c:pt idx="403">
                  <c:v>Customer AO</c:v>
                </c:pt>
                <c:pt idx="404">
                  <c:v>Customer AO</c:v>
                </c:pt>
                <c:pt idx="405">
                  <c:v>Customer AO</c:v>
                </c:pt>
                <c:pt idx="406">
                  <c:v>Customer AO</c:v>
                </c:pt>
                <c:pt idx="407">
                  <c:v>Customer AO</c:v>
                </c:pt>
                <c:pt idx="408">
                  <c:v>Customer AO</c:v>
                </c:pt>
                <c:pt idx="409">
                  <c:v>Customer AO</c:v>
                </c:pt>
                <c:pt idx="410">
                  <c:v>Customer AP</c:v>
                </c:pt>
                <c:pt idx="411">
                  <c:v>Customer AP</c:v>
                </c:pt>
                <c:pt idx="412">
                  <c:v>Customer AP</c:v>
                </c:pt>
                <c:pt idx="413">
                  <c:v>Customer AP</c:v>
                </c:pt>
                <c:pt idx="414">
                  <c:v>Customer AP</c:v>
                </c:pt>
                <c:pt idx="415">
                  <c:v>Customer AP</c:v>
                </c:pt>
                <c:pt idx="416">
                  <c:v>Customer AP</c:v>
                </c:pt>
                <c:pt idx="417">
                  <c:v>Customer AP</c:v>
                </c:pt>
                <c:pt idx="418">
                  <c:v>Customer AP</c:v>
                </c:pt>
                <c:pt idx="419">
                  <c:v>Customer AP</c:v>
                </c:pt>
                <c:pt idx="420">
                  <c:v>Customer AP</c:v>
                </c:pt>
                <c:pt idx="421">
                  <c:v>Customer AP</c:v>
                </c:pt>
                <c:pt idx="422">
                  <c:v>Customer AP</c:v>
                </c:pt>
                <c:pt idx="423">
                  <c:v>Customer AP</c:v>
                </c:pt>
                <c:pt idx="424">
                  <c:v>Customer AP</c:v>
                </c:pt>
                <c:pt idx="425">
                  <c:v>Customer AP</c:v>
                </c:pt>
                <c:pt idx="426">
                  <c:v>Customer AP</c:v>
                </c:pt>
                <c:pt idx="427">
                  <c:v>Customer AP</c:v>
                </c:pt>
                <c:pt idx="428">
                  <c:v>Customer AP</c:v>
                </c:pt>
                <c:pt idx="429">
                  <c:v>Customer AP</c:v>
                </c:pt>
                <c:pt idx="430">
                  <c:v>Customer AP</c:v>
                </c:pt>
                <c:pt idx="431">
                  <c:v>Customer AP</c:v>
                </c:pt>
                <c:pt idx="432">
                  <c:v>Customer AQ</c:v>
                </c:pt>
                <c:pt idx="433">
                  <c:v>Customer AQ</c:v>
                </c:pt>
                <c:pt idx="434">
                  <c:v>Customer AQ</c:v>
                </c:pt>
                <c:pt idx="435">
                  <c:v>Customer AQ</c:v>
                </c:pt>
                <c:pt idx="436">
                  <c:v>Customer AQ</c:v>
                </c:pt>
              </c:strCache>
            </c:strRef>
          </c:cat>
          <c:val>
            <c:numRef>
              <c:f>Data!$F$2:$F$438</c:f>
              <c:numCache>
                <c:formatCode>General</c:formatCode>
                <c:ptCount val="437"/>
                <c:pt idx="0">
                  <c:v>0</c:v>
                </c:pt>
                <c:pt idx="1">
                  <c:v>3.14</c:v>
                </c:pt>
                <c:pt idx="2">
                  <c:v>3.44</c:v>
                </c:pt>
                <c:pt idx="3">
                  <c:v>1.84</c:v>
                </c:pt>
                <c:pt idx="4">
                  <c:v>2.11</c:v>
                </c:pt>
                <c:pt idx="5">
                  <c:v>3.34</c:v>
                </c:pt>
                <c:pt idx="6">
                  <c:v>0</c:v>
                </c:pt>
                <c:pt idx="7">
                  <c:v>4.3499999999999996</c:v>
                </c:pt>
                <c:pt idx="8">
                  <c:v>2.2999999999999998</c:v>
                </c:pt>
                <c:pt idx="9">
                  <c:v>2.69</c:v>
                </c:pt>
                <c:pt idx="10">
                  <c:v>4.05</c:v>
                </c:pt>
                <c:pt idx="11">
                  <c:v>0.88</c:v>
                </c:pt>
                <c:pt idx="12">
                  <c:v>1.29</c:v>
                </c:pt>
                <c:pt idx="13">
                  <c:v>2.41</c:v>
                </c:pt>
                <c:pt idx="14">
                  <c:v>1.74</c:v>
                </c:pt>
                <c:pt idx="15">
                  <c:v>1.1299999999999999</c:v>
                </c:pt>
                <c:pt idx="16">
                  <c:v>0.86</c:v>
                </c:pt>
                <c:pt idx="17">
                  <c:v>1.23</c:v>
                </c:pt>
                <c:pt idx="18">
                  <c:v>0.92</c:v>
                </c:pt>
                <c:pt idx="19">
                  <c:v>1.54</c:v>
                </c:pt>
                <c:pt idx="20">
                  <c:v>1.47</c:v>
                </c:pt>
                <c:pt idx="21">
                  <c:v>2.2400000000000002</c:v>
                </c:pt>
                <c:pt idx="22">
                  <c:v>0</c:v>
                </c:pt>
                <c:pt idx="23">
                  <c:v>3.88</c:v>
                </c:pt>
                <c:pt idx="24">
                  <c:v>2.5499999999999998</c:v>
                </c:pt>
                <c:pt idx="25">
                  <c:v>2.82</c:v>
                </c:pt>
                <c:pt idx="26">
                  <c:v>0.08</c:v>
                </c:pt>
                <c:pt idx="27">
                  <c:v>2.15</c:v>
                </c:pt>
                <c:pt idx="28">
                  <c:v>1.92</c:v>
                </c:pt>
                <c:pt idx="29">
                  <c:v>1.53</c:v>
                </c:pt>
                <c:pt idx="30">
                  <c:v>2.06</c:v>
                </c:pt>
                <c:pt idx="31">
                  <c:v>0.85</c:v>
                </c:pt>
                <c:pt idx="32">
                  <c:v>0.97</c:v>
                </c:pt>
                <c:pt idx="33">
                  <c:v>3.2</c:v>
                </c:pt>
                <c:pt idx="34">
                  <c:v>3.02</c:v>
                </c:pt>
                <c:pt idx="35">
                  <c:v>2.52</c:v>
                </c:pt>
                <c:pt idx="36">
                  <c:v>2.89</c:v>
                </c:pt>
                <c:pt idx="37">
                  <c:v>3.38</c:v>
                </c:pt>
                <c:pt idx="38">
                  <c:v>2.66</c:v>
                </c:pt>
                <c:pt idx="39">
                  <c:v>2.37</c:v>
                </c:pt>
                <c:pt idx="40">
                  <c:v>3.22</c:v>
                </c:pt>
                <c:pt idx="41">
                  <c:v>2.2999999999999998</c:v>
                </c:pt>
                <c:pt idx="42">
                  <c:v>2.12</c:v>
                </c:pt>
                <c:pt idx="43">
                  <c:v>3</c:v>
                </c:pt>
                <c:pt idx="44">
                  <c:v>2.7</c:v>
                </c:pt>
                <c:pt idx="45">
                  <c:v>3.36</c:v>
                </c:pt>
                <c:pt idx="46">
                  <c:v>2.74</c:v>
                </c:pt>
                <c:pt idx="47">
                  <c:v>2.27</c:v>
                </c:pt>
                <c:pt idx="48">
                  <c:v>2.72</c:v>
                </c:pt>
                <c:pt idx="49">
                  <c:v>2.17</c:v>
                </c:pt>
                <c:pt idx="50">
                  <c:v>2.88</c:v>
                </c:pt>
                <c:pt idx="51">
                  <c:v>2.39</c:v>
                </c:pt>
                <c:pt idx="52">
                  <c:v>1.78</c:v>
                </c:pt>
                <c:pt idx="53">
                  <c:v>0</c:v>
                </c:pt>
                <c:pt idx="54">
                  <c:v>0</c:v>
                </c:pt>
                <c:pt idx="55">
                  <c:v>3.91</c:v>
                </c:pt>
                <c:pt idx="56">
                  <c:v>6.61</c:v>
                </c:pt>
                <c:pt idx="57">
                  <c:v>2.91</c:v>
                </c:pt>
                <c:pt idx="58">
                  <c:v>3.15</c:v>
                </c:pt>
                <c:pt idx="59">
                  <c:v>1.88</c:v>
                </c:pt>
                <c:pt idx="60">
                  <c:v>2.29</c:v>
                </c:pt>
                <c:pt idx="61">
                  <c:v>0.47</c:v>
                </c:pt>
                <c:pt idx="62">
                  <c:v>5.0999999999999996</c:v>
                </c:pt>
                <c:pt idx="63">
                  <c:v>3.07</c:v>
                </c:pt>
                <c:pt idx="64">
                  <c:v>3.26</c:v>
                </c:pt>
                <c:pt idx="65">
                  <c:v>2.08</c:v>
                </c:pt>
                <c:pt idx="66">
                  <c:v>3.36</c:v>
                </c:pt>
                <c:pt idx="67">
                  <c:v>4.37</c:v>
                </c:pt>
                <c:pt idx="68">
                  <c:v>4.0999999999999996</c:v>
                </c:pt>
                <c:pt idx="69">
                  <c:v>2.58</c:v>
                </c:pt>
                <c:pt idx="70">
                  <c:v>3.51</c:v>
                </c:pt>
                <c:pt idx="71">
                  <c:v>3.18</c:v>
                </c:pt>
                <c:pt idx="72">
                  <c:v>3.76</c:v>
                </c:pt>
                <c:pt idx="73">
                  <c:v>0</c:v>
                </c:pt>
                <c:pt idx="74">
                  <c:v>0.92</c:v>
                </c:pt>
                <c:pt idx="75">
                  <c:v>1.64</c:v>
                </c:pt>
                <c:pt idx="76">
                  <c:v>1.4</c:v>
                </c:pt>
                <c:pt idx="77">
                  <c:v>2.13</c:v>
                </c:pt>
                <c:pt idx="78">
                  <c:v>1.96</c:v>
                </c:pt>
                <c:pt idx="79">
                  <c:v>1.87</c:v>
                </c:pt>
                <c:pt idx="80">
                  <c:v>1.56</c:v>
                </c:pt>
                <c:pt idx="81">
                  <c:v>1.66</c:v>
                </c:pt>
                <c:pt idx="82">
                  <c:v>1.55</c:v>
                </c:pt>
                <c:pt idx="83">
                  <c:v>0.78</c:v>
                </c:pt>
                <c:pt idx="84">
                  <c:v>0</c:v>
                </c:pt>
                <c:pt idx="85">
                  <c:v>5.44</c:v>
                </c:pt>
                <c:pt idx="86">
                  <c:v>6.18</c:v>
                </c:pt>
                <c:pt idx="87">
                  <c:v>2.56</c:v>
                </c:pt>
                <c:pt idx="88">
                  <c:v>2.16</c:v>
                </c:pt>
                <c:pt idx="89">
                  <c:v>1.96</c:v>
                </c:pt>
                <c:pt idx="90">
                  <c:v>1.65</c:v>
                </c:pt>
                <c:pt idx="91">
                  <c:v>0</c:v>
                </c:pt>
                <c:pt idx="92">
                  <c:v>1.28</c:v>
                </c:pt>
                <c:pt idx="93">
                  <c:v>1.45</c:v>
                </c:pt>
                <c:pt idx="94">
                  <c:v>1.32</c:v>
                </c:pt>
                <c:pt idx="95">
                  <c:v>1.26</c:v>
                </c:pt>
                <c:pt idx="96">
                  <c:v>1.52</c:v>
                </c:pt>
                <c:pt idx="97">
                  <c:v>1.03</c:v>
                </c:pt>
                <c:pt idx="98">
                  <c:v>3.48</c:v>
                </c:pt>
                <c:pt idx="99">
                  <c:v>4.5599999999999996</c:v>
                </c:pt>
                <c:pt idx="100">
                  <c:v>4.53</c:v>
                </c:pt>
                <c:pt idx="101">
                  <c:v>4.58</c:v>
                </c:pt>
                <c:pt idx="102">
                  <c:v>3.1</c:v>
                </c:pt>
                <c:pt idx="103">
                  <c:v>3.98</c:v>
                </c:pt>
                <c:pt idx="104">
                  <c:v>4.49</c:v>
                </c:pt>
                <c:pt idx="105">
                  <c:v>4.28</c:v>
                </c:pt>
                <c:pt idx="106">
                  <c:v>4.59</c:v>
                </c:pt>
                <c:pt idx="107">
                  <c:v>3.67</c:v>
                </c:pt>
                <c:pt idx="108">
                  <c:v>3.69</c:v>
                </c:pt>
                <c:pt idx="109">
                  <c:v>4.3499999999999996</c:v>
                </c:pt>
                <c:pt idx="110">
                  <c:v>2.65</c:v>
                </c:pt>
                <c:pt idx="111">
                  <c:v>3.01</c:v>
                </c:pt>
                <c:pt idx="112">
                  <c:v>3.81</c:v>
                </c:pt>
                <c:pt idx="113">
                  <c:v>4.12</c:v>
                </c:pt>
                <c:pt idx="114">
                  <c:v>3.97</c:v>
                </c:pt>
                <c:pt idx="115">
                  <c:v>4.55</c:v>
                </c:pt>
                <c:pt idx="116">
                  <c:v>4.0599999999999996</c:v>
                </c:pt>
                <c:pt idx="117">
                  <c:v>4.16</c:v>
                </c:pt>
                <c:pt idx="118">
                  <c:v>3.76</c:v>
                </c:pt>
                <c:pt idx="119">
                  <c:v>3.68</c:v>
                </c:pt>
                <c:pt idx="120">
                  <c:v>5.56</c:v>
                </c:pt>
                <c:pt idx="121">
                  <c:v>2.14</c:v>
                </c:pt>
                <c:pt idx="122">
                  <c:v>1.83</c:v>
                </c:pt>
                <c:pt idx="123">
                  <c:v>1.57</c:v>
                </c:pt>
                <c:pt idx="124">
                  <c:v>2.12</c:v>
                </c:pt>
                <c:pt idx="125">
                  <c:v>5.37</c:v>
                </c:pt>
                <c:pt idx="126">
                  <c:v>2.44</c:v>
                </c:pt>
                <c:pt idx="127">
                  <c:v>2.87</c:v>
                </c:pt>
                <c:pt idx="128">
                  <c:v>1.46</c:v>
                </c:pt>
                <c:pt idx="129">
                  <c:v>1.19</c:v>
                </c:pt>
                <c:pt idx="130">
                  <c:v>1.25</c:v>
                </c:pt>
                <c:pt idx="131">
                  <c:v>1.1499999999999999</c:v>
                </c:pt>
                <c:pt idx="132">
                  <c:v>1.32</c:v>
                </c:pt>
                <c:pt idx="133">
                  <c:v>1.05</c:v>
                </c:pt>
                <c:pt idx="134">
                  <c:v>1.1399999999999999</c:v>
                </c:pt>
                <c:pt idx="135">
                  <c:v>1.52</c:v>
                </c:pt>
                <c:pt idx="136">
                  <c:v>1.64</c:v>
                </c:pt>
                <c:pt idx="137">
                  <c:v>0</c:v>
                </c:pt>
                <c:pt idx="138">
                  <c:v>0</c:v>
                </c:pt>
                <c:pt idx="139">
                  <c:v>1.51</c:v>
                </c:pt>
                <c:pt idx="140">
                  <c:v>1.96</c:v>
                </c:pt>
                <c:pt idx="141">
                  <c:v>3.08</c:v>
                </c:pt>
                <c:pt idx="142">
                  <c:v>2.2999999999999998</c:v>
                </c:pt>
                <c:pt idx="143">
                  <c:v>7.72</c:v>
                </c:pt>
                <c:pt idx="144">
                  <c:v>1.58</c:v>
                </c:pt>
                <c:pt idx="145">
                  <c:v>1.61</c:v>
                </c:pt>
                <c:pt idx="146">
                  <c:v>1.61</c:v>
                </c:pt>
                <c:pt idx="147">
                  <c:v>1.34</c:v>
                </c:pt>
                <c:pt idx="148">
                  <c:v>1.48</c:v>
                </c:pt>
                <c:pt idx="149">
                  <c:v>1.4</c:v>
                </c:pt>
                <c:pt idx="150">
                  <c:v>3.04</c:v>
                </c:pt>
                <c:pt idx="151">
                  <c:v>2.99</c:v>
                </c:pt>
                <c:pt idx="152">
                  <c:v>3.67</c:v>
                </c:pt>
                <c:pt idx="153">
                  <c:v>2.68</c:v>
                </c:pt>
                <c:pt idx="154">
                  <c:v>2.7</c:v>
                </c:pt>
                <c:pt idx="155">
                  <c:v>2.11</c:v>
                </c:pt>
                <c:pt idx="156">
                  <c:v>1.9</c:v>
                </c:pt>
                <c:pt idx="157">
                  <c:v>1.49</c:v>
                </c:pt>
                <c:pt idx="158">
                  <c:v>1.83</c:v>
                </c:pt>
                <c:pt idx="159">
                  <c:v>2.21</c:v>
                </c:pt>
                <c:pt idx="160">
                  <c:v>1.9</c:v>
                </c:pt>
                <c:pt idx="161">
                  <c:v>4.8099999999999996</c:v>
                </c:pt>
                <c:pt idx="162">
                  <c:v>5.48</c:v>
                </c:pt>
                <c:pt idx="163">
                  <c:v>5.84</c:v>
                </c:pt>
                <c:pt idx="164">
                  <c:v>2.4900000000000002</c:v>
                </c:pt>
                <c:pt idx="165">
                  <c:v>3.01</c:v>
                </c:pt>
                <c:pt idx="166">
                  <c:v>2.37</c:v>
                </c:pt>
                <c:pt idx="167">
                  <c:v>2.14</c:v>
                </c:pt>
                <c:pt idx="168">
                  <c:v>1.5</c:v>
                </c:pt>
                <c:pt idx="169">
                  <c:v>1.9</c:v>
                </c:pt>
                <c:pt idx="170">
                  <c:v>2.4300000000000002</c:v>
                </c:pt>
                <c:pt idx="171">
                  <c:v>2.4700000000000002</c:v>
                </c:pt>
                <c:pt idx="172">
                  <c:v>3.61</c:v>
                </c:pt>
                <c:pt idx="173">
                  <c:v>3.32</c:v>
                </c:pt>
                <c:pt idx="174">
                  <c:v>2.4300000000000002</c:v>
                </c:pt>
                <c:pt idx="175">
                  <c:v>2.94</c:v>
                </c:pt>
                <c:pt idx="176">
                  <c:v>2.42</c:v>
                </c:pt>
                <c:pt idx="177">
                  <c:v>1.57</c:v>
                </c:pt>
                <c:pt idx="178">
                  <c:v>3.37</c:v>
                </c:pt>
                <c:pt idx="179">
                  <c:v>2.29</c:v>
                </c:pt>
                <c:pt idx="180">
                  <c:v>1.01</c:v>
                </c:pt>
                <c:pt idx="181">
                  <c:v>1.07</c:v>
                </c:pt>
                <c:pt idx="182">
                  <c:v>3.84</c:v>
                </c:pt>
                <c:pt idx="183">
                  <c:v>1.98</c:v>
                </c:pt>
                <c:pt idx="184">
                  <c:v>1.65</c:v>
                </c:pt>
                <c:pt idx="185">
                  <c:v>0</c:v>
                </c:pt>
                <c:pt idx="186">
                  <c:v>6.29</c:v>
                </c:pt>
                <c:pt idx="187">
                  <c:v>0.23</c:v>
                </c:pt>
                <c:pt idx="188">
                  <c:v>3.65</c:v>
                </c:pt>
                <c:pt idx="189">
                  <c:v>3.48</c:v>
                </c:pt>
                <c:pt idx="190">
                  <c:v>3.86</c:v>
                </c:pt>
                <c:pt idx="191">
                  <c:v>7.67</c:v>
                </c:pt>
                <c:pt idx="192">
                  <c:v>2.77</c:v>
                </c:pt>
                <c:pt idx="193">
                  <c:v>1.68</c:v>
                </c:pt>
                <c:pt idx="194">
                  <c:v>3.75</c:v>
                </c:pt>
                <c:pt idx="195">
                  <c:v>2.1800000000000002</c:v>
                </c:pt>
                <c:pt idx="196">
                  <c:v>2.0299999999999998</c:v>
                </c:pt>
                <c:pt idx="197">
                  <c:v>2.27</c:v>
                </c:pt>
                <c:pt idx="198">
                  <c:v>4.3099999999999996</c:v>
                </c:pt>
                <c:pt idx="199">
                  <c:v>1.62</c:v>
                </c:pt>
                <c:pt idx="200">
                  <c:v>2.14</c:v>
                </c:pt>
                <c:pt idx="201">
                  <c:v>0</c:v>
                </c:pt>
                <c:pt idx="202">
                  <c:v>4.97</c:v>
                </c:pt>
                <c:pt idx="203">
                  <c:v>1.1299999999999999</c:v>
                </c:pt>
                <c:pt idx="204">
                  <c:v>1.82</c:v>
                </c:pt>
                <c:pt idx="205">
                  <c:v>2.0099999999999998</c:v>
                </c:pt>
                <c:pt idx="206">
                  <c:v>2.44</c:v>
                </c:pt>
                <c:pt idx="207">
                  <c:v>1.9</c:v>
                </c:pt>
                <c:pt idx="208">
                  <c:v>1.76</c:v>
                </c:pt>
                <c:pt idx="209">
                  <c:v>1.57</c:v>
                </c:pt>
                <c:pt idx="210">
                  <c:v>1.85</c:v>
                </c:pt>
                <c:pt idx="211">
                  <c:v>2.21</c:v>
                </c:pt>
                <c:pt idx="212">
                  <c:v>2.13</c:v>
                </c:pt>
                <c:pt idx="213">
                  <c:v>1.42</c:v>
                </c:pt>
                <c:pt idx="214">
                  <c:v>1.55</c:v>
                </c:pt>
                <c:pt idx="215">
                  <c:v>1.62</c:v>
                </c:pt>
                <c:pt idx="216">
                  <c:v>1.96</c:v>
                </c:pt>
                <c:pt idx="217">
                  <c:v>2.21</c:v>
                </c:pt>
                <c:pt idx="218">
                  <c:v>7.42</c:v>
                </c:pt>
                <c:pt idx="219">
                  <c:v>1.95</c:v>
                </c:pt>
                <c:pt idx="220">
                  <c:v>2.27</c:v>
                </c:pt>
                <c:pt idx="221">
                  <c:v>2.44</c:v>
                </c:pt>
                <c:pt idx="222">
                  <c:v>3.02</c:v>
                </c:pt>
                <c:pt idx="223">
                  <c:v>3.03</c:v>
                </c:pt>
                <c:pt idx="224">
                  <c:v>2.92</c:v>
                </c:pt>
                <c:pt idx="225">
                  <c:v>2.5099999999999998</c:v>
                </c:pt>
                <c:pt idx="226">
                  <c:v>3.88</c:v>
                </c:pt>
                <c:pt idx="227">
                  <c:v>3.54</c:v>
                </c:pt>
                <c:pt idx="228">
                  <c:v>3.41</c:v>
                </c:pt>
                <c:pt idx="229">
                  <c:v>4.41</c:v>
                </c:pt>
                <c:pt idx="230">
                  <c:v>4.0199999999999996</c:v>
                </c:pt>
                <c:pt idx="231">
                  <c:v>3.46</c:v>
                </c:pt>
                <c:pt idx="232">
                  <c:v>4.32</c:v>
                </c:pt>
                <c:pt idx="233">
                  <c:v>6.3</c:v>
                </c:pt>
                <c:pt idx="234">
                  <c:v>0</c:v>
                </c:pt>
                <c:pt idx="235">
                  <c:v>4.17</c:v>
                </c:pt>
                <c:pt idx="236">
                  <c:v>2.81</c:v>
                </c:pt>
                <c:pt idx="237">
                  <c:v>2.76</c:v>
                </c:pt>
                <c:pt idx="238">
                  <c:v>0.71</c:v>
                </c:pt>
                <c:pt idx="239">
                  <c:v>1.8</c:v>
                </c:pt>
                <c:pt idx="240">
                  <c:v>1.61</c:v>
                </c:pt>
                <c:pt idx="241">
                  <c:v>1.95</c:v>
                </c:pt>
                <c:pt idx="242">
                  <c:v>2.54</c:v>
                </c:pt>
                <c:pt idx="243">
                  <c:v>2.1800000000000002</c:v>
                </c:pt>
                <c:pt idx="244">
                  <c:v>2.46</c:v>
                </c:pt>
                <c:pt idx="245">
                  <c:v>2.62</c:v>
                </c:pt>
                <c:pt idx="246">
                  <c:v>2.92</c:v>
                </c:pt>
                <c:pt idx="247">
                  <c:v>2.81</c:v>
                </c:pt>
                <c:pt idx="248">
                  <c:v>1.52</c:v>
                </c:pt>
                <c:pt idx="249">
                  <c:v>0</c:v>
                </c:pt>
                <c:pt idx="250">
                  <c:v>4.49</c:v>
                </c:pt>
                <c:pt idx="251">
                  <c:v>9.01</c:v>
                </c:pt>
                <c:pt idx="252">
                  <c:v>1.7</c:v>
                </c:pt>
                <c:pt idx="253">
                  <c:v>2.75</c:v>
                </c:pt>
                <c:pt idx="254">
                  <c:v>3.91</c:v>
                </c:pt>
                <c:pt idx="255">
                  <c:v>3.91</c:v>
                </c:pt>
                <c:pt idx="256">
                  <c:v>3.32</c:v>
                </c:pt>
                <c:pt idx="257">
                  <c:v>1.98</c:v>
                </c:pt>
                <c:pt idx="258">
                  <c:v>2.04</c:v>
                </c:pt>
                <c:pt idx="259">
                  <c:v>3.02</c:v>
                </c:pt>
                <c:pt idx="260">
                  <c:v>0.87</c:v>
                </c:pt>
                <c:pt idx="261">
                  <c:v>1.81</c:v>
                </c:pt>
                <c:pt idx="262">
                  <c:v>0</c:v>
                </c:pt>
                <c:pt idx="263">
                  <c:v>0.82</c:v>
                </c:pt>
                <c:pt idx="264">
                  <c:v>3.58</c:v>
                </c:pt>
                <c:pt idx="265">
                  <c:v>3.39</c:v>
                </c:pt>
                <c:pt idx="266">
                  <c:v>3.75</c:v>
                </c:pt>
                <c:pt idx="267">
                  <c:v>2.4900000000000002</c:v>
                </c:pt>
                <c:pt idx="268">
                  <c:v>0.08</c:v>
                </c:pt>
                <c:pt idx="269">
                  <c:v>0</c:v>
                </c:pt>
                <c:pt idx="270">
                  <c:v>2.44</c:v>
                </c:pt>
                <c:pt idx="271">
                  <c:v>2.15</c:v>
                </c:pt>
                <c:pt idx="272">
                  <c:v>2.99</c:v>
                </c:pt>
                <c:pt idx="273">
                  <c:v>0.97</c:v>
                </c:pt>
                <c:pt idx="274">
                  <c:v>1.07</c:v>
                </c:pt>
                <c:pt idx="275">
                  <c:v>1.59</c:v>
                </c:pt>
                <c:pt idx="276">
                  <c:v>3.54</c:v>
                </c:pt>
                <c:pt idx="277">
                  <c:v>3.17</c:v>
                </c:pt>
                <c:pt idx="278">
                  <c:v>3.34</c:v>
                </c:pt>
                <c:pt idx="279">
                  <c:v>3.3</c:v>
                </c:pt>
                <c:pt idx="280">
                  <c:v>3.69</c:v>
                </c:pt>
                <c:pt idx="281">
                  <c:v>3.17</c:v>
                </c:pt>
                <c:pt idx="282">
                  <c:v>3.07</c:v>
                </c:pt>
                <c:pt idx="283">
                  <c:v>3.55</c:v>
                </c:pt>
                <c:pt idx="284">
                  <c:v>2.5499999999999998</c:v>
                </c:pt>
                <c:pt idx="285">
                  <c:v>3.45</c:v>
                </c:pt>
                <c:pt idx="286">
                  <c:v>3.58</c:v>
                </c:pt>
                <c:pt idx="287">
                  <c:v>3.75</c:v>
                </c:pt>
                <c:pt idx="288">
                  <c:v>4.4400000000000004</c:v>
                </c:pt>
                <c:pt idx="289">
                  <c:v>3.54</c:v>
                </c:pt>
                <c:pt idx="290">
                  <c:v>3.37</c:v>
                </c:pt>
                <c:pt idx="291">
                  <c:v>3.87</c:v>
                </c:pt>
                <c:pt idx="292">
                  <c:v>3.75</c:v>
                </c:pt>
                <c:pt idx="293">
                  <c:v>3.45</c:v>
                </c:pt>
                <c:pt idx="294">
                  <c:v>2.44</c:v>
                </c:pt>
                <c:pt idx="295">
                  <c:v>1.85</c:v>
                </c:pt>
                <c:pt idx="296">
                  <c:v>1.67</c:v>
                </c:pt>
                <c:pt idx="297">
                  <c:v>0.94</c:v>
                </c:pt>
                <c:pt idx="298">
                  <c:v>0</c:v>
                </c:pt>
                <c:pt idx="299">
                  <c:v>4.95</c:v>
                </c:pt>
                <c:pt idx="300">
                  <c:v>4.32</c:v>
                </c:pt>
                <c:pt idx="301">
                  <c:v>3.47</c:v>
                </c:pt>
                <c:pt idx="302">
                  <c:v>4.3600000000000003</c:v>
                </c:pt>
                <c:pt idx="303">
                  <c:v>1.9</c:v>
                </c:pt>
                <c:pt idx="304">
                  <c:v>2.8</c:v>
                </c:pt>
                <c:pt idx="305">
                  <c:v>3.52</c:v>
                </c:pt>
                <c:pt idx="306">
                  <c:v>2.73</c:v>
                </c:pt>
                <c:pt idx="307">
                  <c:v>2.21</c:v>
                </c:pt>
                <c:pt idx="308">
                  <c:v>0.89</c:v>
                </c:pt>
                <c:pt idx="309">
                  <c:v>0</c:v>
                </c:pt>
                <c:pt idx="310">
                  <c:v>0</c:v>
                </c:pt>
                <c:pt idx="311">
                  <c:v>4.4800000000000004</c:v>
                </c:pt>
                <c:pt idx="312">
                  <c:v>9.5399999999999991</c:v>
                </c:pt>
                <c:pt idx="313">
                  <c:v>3.86</c:v>
                </c:pt>
                <c:pt idx="314">
                  <c:v>3.55</c:v>
                </c:pt>
                <c:pt idx="315">
                  <c:v>1.51</c:v>
                </c:pt>
                <c:pt idx="316">
                  <c:v>1.35</c:v>
                </c:pt>
                <c:pt idx="317">
                  <c:v>1.58</c:v>
                </c:pt>
                <c:pt idx="318">
                  <c:v>2.16</c:v>
                </c:pt>
                <c:pt idx="319">
                  <c:v>1.94</c:v>
                </c:pt>
                <c:pt idx="320">
                  <c:v>1.8</c:v>
                </c:pt>
                <c:pt idx="321">
                  <c:v>3.01</c:v>
                </c:pt>
                <c:pt idx="322">
                  <c:v>2.5499999999999998</c:v>
                </c:pt>
                <c:pt idx="323">
                  <c:v>3.38</c:v>
                </c:pt>
                <c:pt idx="324">
                  <c:v>2.14</c:v>
                </c:pt>
                <c:pt idx="325">
                  <c:v>5.94</c:v>
                </c:pt>
                <c:pt idx="326">
                  <c:v>2.44</c:v>
                </c:pt>
                <c:pt idx="327">
                  <c:v>4.5</c:v>
                </c:pt>
                <c:pt idx="328">
                  <c:v>0</c:v>
                </c:pt>
                <c:pt idx="329">
                  <c:v>3.71</c:v>
                </c:pt>
                <c:pt idx="330">
                  <c:v>2.54</c:v>
                </c:pt>
                <c:pt idx="331">
                  <c:v>0</c:v>
                </c:pt>
                <c:pt idx="332">
                  <c:v>1.92</c:v>
                </c:pt>
                <c:pt idx="333">
                  <c:v>1.53</c:v>
                </c:pt>
                <c:pt idx="334">
                  <c:v>1.29</c:v>
                </c:pt>
                <c:pt idx="335">
                  <c:v>1.43</c:v>
                </c:pt>
                <c:pt idx="336">
                  <c:v>1.79</c:v>
                </c:pt>
                <c:pt idx="337">
                  <c:v>0</c:v>
                </c:pt>
                <c:pt idx="338">
                  <c:v>1.76</c:v>
                </c:pt>
                <c:pt idx="339">
                  <c:v>1.58</c:v>
                </c:pt>
                <c:pt idx="340">
                  <c:v>0</c:v>
                </c:pt>
                <c:pt idx="341">
                  <c:v>3.78</c:v>
                </c:pt>
                <c:pt idx="342">
                  <c:v>3.67</c:v>
                </c:pt>
                <c:pt idx="343">
                  <c:v>2.23</c:v>
                </c:pt>
                <c:pt idx="344">
                  <c:v>1.97</c:v>
                </c:pt>
                <c:pt idx="345">
                  <c:v>1.73</c:v>
                </c:pt>
                <c:pt idx="346">
                  <c:v>1.72</c:v>
                </c:pt>
                <c:pt idx="347">
                  <c:v>1.82</c:v>
                </c:pt>
                <c:pt idx="348">
                  <c:v>1.94</c:v>
                </c:pt>
                <c:pt idx="349">
                  <c:v>1.81</c:v>
                </c:pt>
                <c:pt idx="350">
                  <c:v>1.95</c:v>
                </c:pt>
                <c:pt idx="351">
                  <c:v>2.52</c:v>
                </c:pt>
                <c:pt idx="352">
                  <c:v>2.67</c:v>
                </c:pt>
                <c:pt idx="353">
                  <c:v>3.22</c:v>
                </c:pt>
                <c:pt idx="354">
                  <c:v>3.06</c:v>
                </c:pt>
                <c:pt idx="355">
                  <c:v>3.45</c:v>
                </c:pt>
                <c:pt idx="356">
                  <c:v>2.25</c:v>
                </c:pt>
                <c:pt idx="357">
                  <c:v>2.21</c:v>
                </c:pt>
                <c:pt idx="358">
                  <c:v>1.98</c:v>
                </c:pt>
                <c:pt idx="359">
                  <c:v>1.92</c:v>
                </c:pt>
                <c:pt idx="360">
                  <c:v>2.13</c:v>
                </c:pt>
                <c:pt idx="361">
                  <c:v>2.2000000000000002</c:v>
                </c:pt>
                <c:pt idx="362">
                  <c:v>2.15</c:v>
                </c:pt>
                <c:pt idx="363">
                  <c:v>3.54</c:v>
                </c:pt>
                <c:pt idx="364">
                  <c:v>4.83</c:v>
                </c:pt>
                <c:pt idx="365">
                  <c:v>4.59</c:v>
                </c:pt>
                <c:pt idx="366">
                  <c:v>4.4800000000000004</c:v>
                </c:pt>
                <c:pt idx="367">
                  <c:v>3.87</c:v>
                </c:pt>
                <c:pt idx="368">
                  <c:v>3.71</c:v>
                </c:pt>
                <c:pt idx="369">
                  <c:v>3.06</c:v>
                </c:pt>
                <c:pt idx="370">
                  <c:v>3.12</c:v>
                </c:pt>
                <c:pt idx="371">
                  <c:v>4.26</c:v>
                </c:pt>
                <c:pt idx="372">
                  <c:v>3.66</c:v>
                </c:pt>
                <c:pt idx="373">
                  <c:v>4.41</c:v>
                </c:pt>
                <c:pt idx="374">
                  <c:v>3.61</c:v>
                </c:pt>
                <c:pt idx="375">
                  <c:v>5.16</c:v>
                </c:pt>
                <c:pt idx="376">
                  <c:v>4.0999999999999996</c:v>
                </c:pt>
                <c:pt idx="377">
                  <c:v>3.35</c:v>
                </c:pt>
                <c:pt idx="378">
                  <c:v>3.4</c:v>
                </c:pt>
                <c:pt idx="379">
                  <c:v>3.5</c:v>
                </c:pt>
                <c:pt idx="380">
                  <c:v>3.14</c:v>
                </c:pt>
                <c:pt idx="381">
                  <c:v>2.8</c:v>
                </c:pt>
                <c:pt idx="382">
                  <c:v>3.25</c:v>
                </c:pt>
                <c:pt idx="383">
                  <c:v>3.72</c:v>
                </c:pt>
                <c:pt idx="384">
                  <c:v>2.21</c:v>
                </c:pt>
                <c:pt idx="385">
                  <c:v>2.29</c:v>
                </c:pt>
                <c:pt idx="386">
                  <c:v>2.1</c:v>
                </c:pt>
                <c:pt idx="387">
                  <c:v>2.17</c:v>
                </c:pt>
                <c:pt idx="388">
                  <c:v>3.54</c:v>
                </c:pt>
                <c:pt idx="389">
                  <c:v>3.73</c:v>
                </c:pt>
                <c:pt idx="390">
                  <c:v>2.96</c:v>
                </c:pt>
                <c:pt idx="391">
                  <c:v>1.89</c:v>
                </c:pt>
                <c:pt idx="392">
                  <c:v>2</c:v>
                </c:pt>
                <c:pt idx="393">
                  <c:v>2.0299999999999998</c:v>
                </c:pt>
                <c:pt idx="394">
                  <c:v>2.71</c:v>
                </c:pt>
                <c:pt idx="395">
                  <c:v>2.66</c:v>
                </c:pt>
                <c:pt idx="396">
                  <c:v>2.59</c:v>
                </c:pt>
                <c:pt idx="397">
                  <c:v>2.4500000000000002</c:v>
                </c:pt>
                <c:pt idx="398">
                  <c:v>3.06</c:v>
                </c:pt>
                <c:pt idx="399">
                  <c:v>3.68</c:v>
                </c:pt>
                <c:pt idx="400">
                  <c:v>3.97</c:v>
                </c:pt>
                <c:pt idx="401">
                  <c:v>3.67</c:v>
                </c:pt>
                <c:pt idx="402">
                  <c:v>2.87</c:v>
                </c:pt>
                <c:pt idx="403">
                  <c:v>2.14</c:v>
                </c:pt>
                <c:pt idx="404">
                  <c:v>1.87</c:v>
                </c:pt>
                <c:pt idx="405">
                  <c:v>1.85</c:v>
                </c:pt>
                <c:pt idx="406">
                  <c:v>2.12</c:v>
                </c:pt>
                <c:pt idx="407">
                  <c:v>2.4</c:v>
                </c:pt>
                <c:pt idx="408">
                  <c:v>2.25</c:v>
                </c:pt>
                <c:pt idx="409">
                  <c:v>2.41</c:v>
                </c:pt>
                <c:pt idx="410">
                  <c:v>1.3</c:v>
                </c:pt>
                <c:pt idx="411">
                  <c:v>0.69</c:v>
                </c:pt>
                <c:pt idx="412">
                  <c:v>0.98</c:v>
                </c:pt>
                <c:pt idx="413">
                  <c:v>0.99</c:v>
                </c:pt>
                <c:pt idx="414">
                  <c:v>2.27</c:v>
                </c:pt>
                <c:pt idx="415">
                  <c:v>0.59</c:v>
                </c:pt>
                <c:pt idx="416">
                  <c:v>2.15</c:v>
                </c:pt>
                <c:pt idx="417">
                  <c:v>2.62</c:v>
                </c:pt>
                <c:pt idx="418">
                  <c:v>0.74</c:v>
                </c:pt>
                <c:pt idx="419">
                  <c:v>4.3</c:v>
                </c:pt>
                <c:pt idx="420">
                  <c:v>0.65</c:v>
                </c:pt>
                <c:pt idx="421">
                  <c:v>0.39</c:v>
                </c:pt>
                <c:pt idx="422">
                  <c:v>0.69</c:v>
                </c:pt>
                <c:pt idx="423">
                  <c:v>0.44</c:v>
                </c:pt>
                <c:pt idx="424">
                  <c:v>0.81</c:v>
                </c:pt>
                <c:pt idx="425">
                  <c:v>1.04</c:v>
                </c:pt>
                <c:pt idx="426">
                  <c:v>2.02</c:v>
                </c:pt>
                <c:pt idx="427">
                  <c:v>0.87</c:v>
                </c:pt>
                <c:pt idx="428">
                  <c:v>1.04</c:v>
                </c:pt>
                <c:pt idx="429">
                  <c:v>0.97</c:v>
                </c:pt>
                <c:pt idx="430">
                  <c:v>1.34</c:v>
                </c:pt>
                <c:pt idx="431">
                  <c:v>2.41</c:v>
                </c:pt>
                <c:pt idx="432">
                  <c:v>2.5499999999999998</c:v>
                </c:pt>
                <c:pt idx="433">
                  <c:v>2.0099999999999998</c:v>
                </c:pt>
                <c:pt idx="434">
                  <c:v>1.6</c:v>
                </c:pt>
                <c:pt idx="435">
                  <c:v>3.95</c:v>
                </c:pt>
                <c:pt idx="436">
                  <c:v>3.15</c:v>
                </c:pt>
              </c:numCache>
            </c:numRef>
          </c:val>
          <c:smooth val="0"/>
        </c:ser>
        <c:dLbls>
          <c:showLegendKey val="0"/>
          <c:showVal val="0"/>
          <c:showCatName val="0"/>
          <c:showSerName val="0"/>
          <c:showPercent val="0"/>
          <c:showBubbleSize val="0"/>
        </c:dLbls>
        <c:marker val="1"/>
        <c:smooth val="0"/>
        <c:axId val="169840640"/>
        <c:axId val="169842176"/>
      </c:lineChart>
      <c:catAx>
        <c:axId val="169840640"/>
        <c:scaling>
          <c:orientation val="minMax"/>
        </c:scaling>
        <c:delete val="0"/>
        <c:axPos val="b"/>
        <c:majorTickMark val="out"/>
        <c:minorTickMark val="none"/>
        <c:tickLblPos val="nextTo"/>
        <c:txPr>
          <a:bodyPr/>
          <a:lstStyle/>
          <a:p>
            <a:pPr>
              <a:defRPr sz="900"/>
            </a:pPr>
            <a:endParaRPr lang="en-US"/>
          </a:p>
        </c:txPr>
        <c:crossAx val="169842176"/>
        <c:crosses val="autoZero"/>
        <c:auto val="1"/>
        <c:lblAlgn val="ctr"/>
        <c:lblOffset val="100"/>
        <c:noMultiLvlLbl val="0"/>
      </c:catAx>
      <c:valAx>
        <c:axId val="169842176"/>
        <c:scaling>
          <c:orientation val="minMax"/>
          <c:max val="10"/>
          <c:min val="-15"/>
        </c:scaling>
        <c:delete val="0"/>
        <c:axPos val="l"/>
        <c:majorGridlines/>
        <c:numFmt formatCode="General" sourceLinked="1"/>
        <c:majorTickMark val="out"/>
        <c:minorTickMark val="none"/>
        <c:tickLblPos val="nextTo"/>
        <c:crossAx val="16984064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A9924-307E-45EE-B51B-2364678C438F}" type="doc">
      <dgm:prSet loTypeId="urn:microsoft.com/office/officeart/2005/8/layout/chevron1" loCatId="process" qsTypeId="urn:microsoft.com/office/officeart/2005/8/quickstyle/simple1" qsCatId="simple" csTypeId="urn:microsoft.com/office/officeart/2005/8/colors/accent2_2" csCatId="accent2" phldr="1"/>
      <dgm:spPr/>
    </dgm:pt>
    <dgm:pt modelId="{0D343E9E-AB9B-4E8B-9F72-6A60ADB2B6D4}">
      <dgm:prSet phldrT="[Text]"/>
      <dgm:spPr/>
      <dgm:t>
        <a:bodyPr/>
        <a:lstStyle/>
        <a:p>
          <a:r>
            <a:rPr lang="en-GB" dirty="0" smtClean="0"/>
            <a:t>Factor of 3</a:t>
          </a:r>
          <a:endParaRPr lang="en-GB" dirty="0"/>
        </a:p>
      </dgm:t>
    </dgm:pt>
    <dgm:pt modelId="{AA9BDEC3-A5B8-46BE-9AAA-DE063FD2A300}" type="parTrans" cxnId="{F380DFDC-8E21-4C6A-9BED-6E994DDE29FE}">
      <dgm:prSet/>
      <dgm:spPr/>
      <dgm:t>
        <a:bodyPr/>
        <a:lstStyle/>
        <a:p>
          <a:endParaRPr lang="en-GB"/>
        </a:p>
      </dgm:t>
    </dgm:pt>
    <dgm:pt modelId="{A201819E-CC64-4AC9-AADE-0DF64E7FB0EB}" type="sibTrans" cxnId="{F380DFDC-8E21-4C6A-9BED-6E994DDE29FE}">
      <dgm:prSet/>
      <dgm:spPr/>
      <dgm:t>
        <a:bodyPr/>
        <a:lstStyle/>
        <a:p>
          <a:endParaRPr lang="en-GB"/>
        </a:p>
      </dgm:t>
    </dgm:pt>
    <dgm:pt modelId="{E3260A40-D83F-4902-9331-3608A94C81F3}">
      <dgm:prSet phldrT="[Text]"/>
      <dgm:spPr/>
      <dgm:t>
        <a:bodyPr/>
        <a:lstStyle/>
        <a:p>
          <a:r>
            <a:rPr lang="en-GB" dirty="0" smtClean="0"/>
            <a:t>Factor of 2</a:t>
          </a:r>
          <a:endParaRPr lang="en-GB" dirty="0"/>
        </a:p>
      </dgm:t>
    </dgm:pt>
    <dgm:pt modelId="{391C20E5-96EE-4F6C-9C94-9C7655AE6C08}" type="parTrans" cxnId="{8BE064C8-16E3-4897-9735-2332B230A942}">
      <dgm:prSet/>
      <dgm:spPr/>
      <dgm:t>
        <a:bodyPr/>
        <a:lstStyle/>
        <a:p>
          <a:endParaRPr lang="en-GB"/>
        </a:p>
      </dgm:t>
    </dgm:pt>
    <dgm:pt modelId="{2651A50C-A370-491A-A931-A6B36295F8B6}" type="sibTrans" cxnId="{8BE064C8-16E3-4897-9735-2332B230A942}">
      <dgm:prSet/>
      <dgm:spPr/>
      <dgm:t>
        <a:bodyPr/>
        <a:lstStyle/>
        <a:p>
          <a:endParaRPr lang="en-GB"/>
        </a:p>
      </dgm:t>
    </dgm:pt>
    <dgm:pt modelId="{1F5A37D2-5C78-479E-BF90-32C0BD5685C1}">
      <dgm:prSet phldrT="[Text]"/>
      <dgm:spPr/>
      <dgm:t>
        <a:bodyPr/>
        <a:lstStyle/>
        <a:p>
          <a:r>
            <a:rPr lang="en-GB" dirty="0" smtClean="0"/>
            <a:t>Factor of 0.4</a:t>
          </a:r>
          <a:endParaRPr lang="en-GB" dirty="0"/>
        </a:p>
      </dgm:t>
    </dgm:pt>
    <dgm:pt modelId="{FD6EEA15-76BE-4C45-941B-96505A8B3173}" type="parTrans" cxnId="{64B2BC42-B268-465A-8287-A309450BDEB4}">
      <dgm:prSet/>
      <dgm:spPr/>
      <dgm:t>
        <a:bodyPr/>
        <a:lstStyle/>
        <a:p>
          <a:endParaRPr lang="en-GB"/>
        </a:p>
      </dgm:t>
    </dgm:pt>
    <dgm:pt modelId="{C9A4BF43-6845-4504-AAE7-89C958A647AC}" type="sibTrans" cxnId="{64B2BC42-B268-465A-8287-A309450BDEB4}">
      <dgm:prSet/>
      <dgm:spPr/>
      <dgm:t>
        <a:bodyPr/>
        <a:lstStyle/>
        <a:p>
          <a:endParaRPr lang="en-GB"/>
        </a:p>
      </dgm:t>
    </dgm:pt>
    <dgm:pt modelId="{C18C23D6-59D4-49A7-9446-A63F88BE1CA6}">
      <dgm:prSet phldrT="[Text]"/>
      <dgm:spPr/>
      <dgm:t>
        <a:bodyPr/>
        <a:lstStyle/>
        <a:p>
          <a:r>
            <a:rPr lang="en-GB" dirty="0" smtClean="0"/>
            <a:t>20%</a:t>
          </a:r>
          <a:endParaRPr lang="en-GB" dirty="0"/>
        </a:p>
      </dgm:t>
    </dgm:pt>
    <dgm:pt modelId="{F21DA5B4-5FCE-40B0-8149-6E457CE9FD53}" type="parTrans" cxnId="{2F0A0AC6-E2B5-4E2E-B654-3AD515AA92F7}">
      <dgm:prSet/>
      <dgm:spPr/>
      <dgm:t>
        <a:bodyPr/>
        <a:lstStyle/>
        <a:p>
          <a:endParaRPr lang="en-GB"/>
        </a:p>
      </dgm:t>
    </dgm:pt>
    <dgm:pt modelId="{799CF452-F4B0-4FCF-9626-7E041BB88E0C}" type="sibTrans" cxnId="{2F0A0AC6-E2B5-4E2E-B654-3AD515AA92F7}">
      <dgm:prSet/>
      <dgm:spPr/>
      <dgm:t>
        <a:bodyPr/>
        <a:lstStyle/>
        <a:p>
          <a:endParaRPr lang="en-GB"/>
        </a:p>
      </dgm:t>
    </dgm:pt>
    <dgm:pt modelId="{09ED4B17-B794-43B2-BB29-308B64B60D79}">
      <dgm:prSet phldrT="[Text]"/>
      <dgm:spPr/>
      <dgm:t>
        <a:bodyPr/>
        <a:lstStyle/>
        <a:p>
          <a:r>
            <a:rPr lang="en-GB" dirty="0" smtClean="0"/>
            <a:t>20%</a:t>
          </a:r>
          <a:endParaRPr lang="en-GB" dirty="0"/>
        </a:p>
      </dgm:t>
    </dgm:pt>
    <dgm:pt modelId="{F3A2F288-0D45-495D-84FB-2453C7B71891}" type="parTrans" cxnId="{6E770B89-1491-45F4-A0CF-2F9FC04E58C9}">
      <dgm:prSet/>
      <dgm:spPr/>
      <dgm:t>
        <a:bodyPr/>
        <a:lstStyle/>
        <a:p>
          <a:endParaRPr lang="en-GB"/>
        </a:p>
      </dgm:t>
    </dgm:pt>
    <dgm:pt modelId="{AAA893D3-2BE0-48CD-B17E-ECA5178812E7}" type="sibTrans" cxnId="{6E770B89-1491-45F4-A0CF-2F9FC04E58C9}">
      <dgm:prSet/>
      <dgm:spPr/>
      <dgm:t>
        <a:bodyPr/>
        <a:lstStyle/>
        <a:p>
          <a:endParaRPr lang="en-GB"/>
        </a:p>
      </dgm:t>
    </dgm:pt>
    <dgm:pt modelId="{6D7EA71A-C251-4143-9D05-B84B13792CEB}" type="pres">
      <dgm:prSet presAssocID="{002A9924-307E-45EE-B51B-2364678C438F}" presName="Name0" presStyleCnt="0">
        <dgm:presLayoutVars>
          <dgm:dir/>
          <dgm:animLvl val="lvl"/>
          <dgm:resizeHandles val="exact"/>
        </dgm:presLayoutVars>
      </dgm:prSet>
      <dgm:spPr/>
    </dgm:pt>
    <dgm:pt modelId="{475F22CA-63DB-4D97-9221-C399A63E24B7}" type="pres">
      <dgm:prSet presAssocID="{0D343E9E-AB9B-4E8B-9F72-6A60ADB2B6D4}" presName="parTxOnly" presStyleLbl="node1" presStyleIdx="0" presStyleCnt="5">
        <dgm:presLayoutVars>
          <dgm:chMax val="0"/>
          <dgm:chPref val="0"/>
          <dgm:bulletEnabled val="1"/>
        </dgm:presLayoutVars>
      </dgm:prSet>
      <dgm:spPr/>
      <dgm:t>
        <a:bodyPr/>
        <a:lstStyle/>
        <a:p>
          <a:endParaRPr lang="en-GB"/>
        </a:p>
      </dgm:t>
    </dgm:pt>
    <dgm:pt modelId="{F09007E0-9F1F-4456-94D1-2824043D429D}" type="pres">
      <dgm:prSet presAssocID="{A201819E-CC64-4AC9-AADE-0DF64E7FB0EB}" presName="parTxOnlySpace" presStyleCnt="0"/>
      <dgm:spPr/>
    </dgm:pt>
    <dgm:pt modelId="{E3531F20-204E-40DB-9138-DC6E50BF1762}" type="pres">
      <dgm:prSet presAssocID="{E3260A40-D83F-4902-9331-3608A94C81F3}" presName="parTxOnly" presStyleLbl="node1" presStyleIdx="1" presStyleCnt="5">
        <dgm:presLayoutVars>
          <dgm:chMax val="0"/>
          <dgm:chPref val="0"/>
          <dgm:bulletEnabled val="1"/>
        </dgm:presLayoutVars>
      </dgm:prSet>
      <dgm:spPr/>
      <dgm:t>
        <a:bodyPr/>
        <a:lstStyle/>
        <a:p>
          <a:endParaRPr lang="en-GB"/>
        </a:p>
      </dgm:t>
    </dgm:pt>
    <dgm:pt modelId="{D452159E-4166-4EC1-9411-889D311BE0B6}" type="pres">
      <dgm:prSet presAssocID="{2651A50C-A370-491A-A931-A6B36295F8B6}" presName="parTxOnlySpace" presStyleCnt="0"/>
      <dgm:spPr/>
    </dgm:pt>
    <dgm:pt modelId="{06D09703-C896-4DD1-977E-3DBA850AD93F}" type="pres">
      <dgm:prSet presAssocID="{1F5A37D2-5C78-479E-BF90-32C0BD5685C1}" presName="parTxOnly" presStyleLbl="node1" presStyleIdx="2" presStyleCnt="5">
        <dgm:presLayoutVars>
          <dgm:chMax val="0"/>
          <dgm:chPref val="0"/>
          <dgm:bulletEnabled val="1"/>
        </dgm:presLayoutVars>
      </dgm:prSet>
      <dgm:spPr/>
      <dgm:t>
        <a:bodyPr/>
        <a:lstStyle/>
        <a:p>
          <a:endParaRPr lang="en-GB"/>
        </a:p>
      </dgm:t>
    </dgm:pt>
    <dgm:pt modelId="{609A52FE-83BB-44A3-A257-DB6553EDD471}" type="pres">
      <dgm:prSet presAssocID="{C9A4BF43-6845-4504-AAE7-89C958A647AC}" presName="parTxOnlySpace" presStyleCnt="0"/>
      <dgm:spPr/>
    </dgm:pt>
    <dgm:pt modelId="{2AAD5B16-DFBD-41C3-BA39-66D49AC8631C}" type="pres">
      <dgm:prSet presAssocID="{C18C23D6-59D4-49A7-9446-A63F88BE1CA6}" presName="parTxOnly" presStyleLbl="node1" presStyleIdx="3" presStyleCnt="5">
        <dgm:presLayoutVars>
          <dgm:chMax val="0"/>
          <dgm:chPref val="0"/>
          <dgm:bulletEnabled val="1"/>
        </dgm:presLayoutVars>
      </dgm:prSet>
      <dgm:spPr/>
      <dgm:t>
        <a:bodyPr/>
        <a:lstStyle/>
        <a:p>
          <a:endParaRPr lang="en-GB"/>
        </a:p>
      </dgm:t>
    </dgm:pt>
    <dgm:pt modelId="{B775890E-D507-4747-BF8C-AC95453FB8FC}" type="pres">
      <dgm:prSet presAssocID="{799CF452-F4B0-4FCF-9626-7E041BB88E0C}" presName="parTxOnlySpace" presStyleCnt="0"/>
      <dgm:spPr/>
    </dgm:pt>
    <dgm:pt modelId="{70A2E8B9-9EC8-4A28-9B06-E5AF54DCF41F}" type="pres">
      <dgm:prSet presAssocID="{09ED4B17-B794-43B2-BB29-308B64B60D79}" presName="parTxOnly" presStyleLbl="node1" presStyleIdx="4" presStyleCnt="5">
        <dgm:presLayoutVars>
          <dgm:chMax val="0"/>
          <dgm:chPref val="0"/>
          <dgm:bulletEnabled val="1"/>
        </dgm:presLayoutVars>
      </dgm:prSet>
      <dgm:spPr/>
      <dgm:t>
        <a:bodyPr/>
        <a:lstStyle/>
        <a:p>
          <a:endParaRPr lang="en-GB"/>
        </a:p>
      </dgm:t>
    </dgm:pt>
  </dgm:ptLst>
  <dgm:cxnLst>
    <dgm:cxn modelId="{96C3B6B6-1D0D-4625-878B-C39AEB96C2D8}" type="presOf" srcId="{C18C23D6-59D4-49A7-9446-A63F88BE1CA6}" destId="{2AAD5B16-DFBD-41C3-BA39-66D49AC8631C}" srcOrd="0" destOrd="0" presId="urn:microsoft.com/office/officeart/2005/8/layout/chevron1"/>
    <dgm:cxn modelId="{474264D4-86AB-4BF2-9063-37C48C3BB1EC}" type="presOf" srcId="{1F5A37D2-5C78-479E-BF90-32C0BD5685C1}" destId="{06D09703-C896-4DD1-977E-3DBA850AD93F}" srcOrd="0" destOrd="0" presId="urn:microsoft.com/office/officeart/2005/8/layout/chevron1"/>
    <dgm:cxn modelId="{6A4A7BA3-8B88-4F26-8A7C-BECEE72D12FA}" type="presOf" srcId="{002A9924-307E-45EE-B51B-2364678C438F}" destId="{6D7EA71A-C251-4143-9D05-B84B13792CEB}" srcOrd="0" destOrd="0" presId="urn:microsoft.com/office/officeart/2005/8/layout/chevron1"/>
    <dgm:cxn modelId="{6E770B89-1491-45F4-A0CF-2F9FC04E58C9}" srcId="{002A9924-307E-45EE-B51B-2364678C438F}" destId="{09ED4B17-B794-43B2-BB29-308B64B60D79}" srcOrd="4" destOrd="0" parTransId="{F3A2F288-0D45-495D-84FB-2453C7B71891}" sibTransId="{AAA893D3-2BE0-48CD-B17E-ECA5178812E7}"/>
    <dgm:cxn modelId="{2F0A0AC6-E2B5-4E2E-B654-3AD515AA92F7}" srcId="{002A9924-307E-45EE-B51B-2364678C438F}" destId="{C18C23D6-59D4-49A7-9446-A63F88BE1CA6}" srcOrd="3" destOrd="0" parTransId="{F21DA5B4-5FCE-40B0-8149-6E457CE9FD53}" sibTransId="{799CF452-F4B0-4FCF-9626-7E041BB88E0C}"/>
    <dgm:cxn modelId="{F380DFDC-8E21-4C6A-9BED-6E994DDE29FE}" srcId="{002A9924-307E-45EE-B51B-2364678C438F}" destId="{0D343E9E-AB9B-4E8B-9F72-6A60ADB2B6D4}" srcOrd="0" destOrd="0" parTransId="{AA9BDEC3-A5B8-46BE-9AAA-DE063FD2A300}" sibTransId="{A201819E-CC64-4AC9-AADE-0DF64E7FB0EB}"/>
    <dgm:cxn modelId="{90CE20CF-FF74-4573-A86C-6E6C2EEA14CA}" type="presOf" srcId="{0D343E9E-AB9B-4E8B-9F72-6A60ADB2B6D4}" destId="{475F22CA-63DB-4D97-9221-C399A63E24B7}" srcOrd="0" destOrd="0" presId="urn:microsoft.com/office/officeart/2005/8/layout/chevron1"/>
    <dgm:cxn modelId="{64B2BC42-B268-465A-8287-A309450BDEB4}" srcId="{002A9924-307E-45EE-B51B-2364678C438F}" destId="{1F5A37D2-5C78-479E-BF90-32C0BD5685C1}" srcOrd="2" destOrd="0" parTransId="{FD6EEA15-76BE-4C45-941B-96505A8B3173}" sibTransId="{C9A4BF43-6845-4504-AAE7-89C958A647AC}"/>
    <dgm:cxn modelId="{B0021667-9E8D-4946-97CB-0807F12237C2}" type="presOf" srcId="{E3260A40-D83F-4902-9331-3608A94C81F3}" destId="{E3531F20-204E-40DB-9138-DC6E50BF1762}" srcOrd="0" destOrd="0" presId="urn:microsoft.com/office/officeart/2005/8/layout/chevron1"/>
    <dgm:cxn modelId="{8BE064C8-16E3-4897-9735-2332B230A942}" srcId="{002A9924-307E-45EE-B51B-2364678C438F}" destId="{E3260A40-D83F-4902-9331-3608A94C81F3}" srcOrd="1" destOrd="0" parTransId="{391C20E5-96EE-4F6C-9C94-9C7655AE6C08}" sibTransId="{2651A50C-A370-491A-A931-A6B36295F8B6}"/>
    <dgm:cxn modelId="{885A82AA-B8B8-4F8B-9326-3E93EC69C005}" type="presOf" srcId="{09ED4B17-B794-43B2-BB29-308B64B60D79}" destId="{70A2E8B9-9EC8-4A28-9B06-E5AF54DCF41F}" srcOrd="0" destOrd="0" presId="urn:microsoft.com/office/officeart/2005/8/layout/chevron1"/>
    <dgm:cxn modelId="{B6C9D280-FCCB-4759-B480-3C98C95C4ACD}" type="presParOf" srcId="{6D7EA71A-C251-4143-9D05-B84B13792CEB}" destId="{475F22CA-63DB-4D97-9221-C399A63E24B7}" srcOrd="0" destOrd="0" presId="urn:microsoft.com/office/officeart/2005/8/layout/chevron1"/>
    <dgm:cxn modelId="{C14BEE21-805A-44B2-BEF6-5C95C43A551D}" type="presParOf" srcId="{6D7EA71A-C251-4143-9D05-B84B13792CEB}" destId="{F09007E0-9F1F-4456-94D1-2824043D429D}" srcOrd="1" destOrd="0" presId="urn:microsoft.com/office/officeart/2005/8/layout/chevron1"/>
    <dgm:cxn modelId="{2904E3F6-4A7C-4727-876D-5D46809A0A8B}" type="presParOf" srcId="{6D7EA71A-C251-4143-9D05-B84B13792CEB}" destId="{E3531F20-204E-40DB-9138-DC6E50BF1762}" srcOrd="2" destOrd="0" presId="urn:microsoft.com/office/officeart/2005/8/layout/chevron1"/>
    <dgm:cxn modelId="{CB40B9D1-D128-4822-8DB4-9103603A6DD8}" type="presParOf" srcId="{6D7EA71A-C251-4143-9D05-B84B13792CEB}" destId="{D452159E-4166-4EC1-9411-889D311BE0B6}" srcOrd="3" destOrd="0" presId="urn:microsoft.com/office/officeart/2005/8/layout/chevron1"/>
    <dgm:cxn modelId="{CABA45DB-66DC-4B4D-AC7A-B09E52949245}" type="presParOf" srcId="{6D7EA71A-C251-4143-9D05-B84B13792CEB}" destId="{06D09703-C896-4DD1-977E-3DBA850AD93F}" srcOrd="4" destOrd="0" presId="urn:microsoft.com/office/officeart/2005/8/layout/chevron1"/>
    <dgm:cxn modelId="{DD11C28F-166C-4F12-8964-63B1E5837436}" type="presParOf" srcId="{6D7EA71A-C251-4143-9D05-B84B13792CEB}" destId="{609A52FE-83BB-44A3-A257-DB6553EDD471}" srcOrd="5" destOrd="0" presId="urn:microsoft.com/office/officeart/2005/8/layout/chevron1"/>
    <dgm:cxn modelId="{CB370968-5D14-4DE1-9AD4-899C80D144F4}" type="presParOf" srcId="{6D7EA71A-C251-4143-9D05-B84B13792CEB}" destId="{2AAD5B16-DFBD-41C3-BA39-66D49AC8631C}" srcOrd="6" destOrd="0" presId="urn:microsoft.com/office/officeart/2005/8/layout/chevron1"/>
    <dgm:cxn modelId="{12C232BD-7117-48D7-93CF-1E7A6A1ADE20}" type="presParOf" srcId="{6D7EA71A-C251-4143-9D05-B84B13792CEB}" destId="{B775890E-D507-4747-BF8C-AC95453FB8FC}" srcOrd="7" destOrd="0" presId="urn:microsoft.com/office/officeart/2005/8/layout/chevron1"/>
    <dgm:cxn modelId="{A1511DD9-2B34-4DA3-9E99-ED57DB2739A1}" type="presParOf" srcId="{6D7EA71A-C251-4143-9D05-B84B13792CEB}" destId="{70A2E8B9-9EC8-4A28-9B06-E5AF54DCF41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F22CA-63DB-4D97-9221-C399A63E24B7}">
      <dsp:nvSpPr>
        <dsp:cNvPr id="0" name=""/>
        <dsp:cNvSpPr/>
      </dsp:nvSpPr>
      <dsp:spPr>
        <a:xfrm>
          <a:off x="1617" y="340130"/>
          <a:ext cx="1439456" cy="57578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kern="1200" dirty="0" smtClean="0"/>
            <a:t>Factor of 3</a:t>
          </a:r>
          <a:endParaRPr lang="en-GB" sz="1800" kern="1200" dirty="0"/>
        </a:p>
      </dsp:txBody>
      <dsp:txXfrm>
        <a:off x="289508" y="340130"/>
        <a:ext cx="863674" cy="575782"/>
      </dsp:txXfrm>
    </dsp:sp>
    <dsp:sp modelId="{E3531F20-204E-40DB-9138-DC6E50BF1762}">
      <dsp:nvSpPr>
        <dsp:cNvPr id="0" name=""/>
        <dsp:cNvSpPr/>
      </dsp:nvSpPr>
      <dsp:spPr>
        <a:xfrm>
          <a:off x="1297128" y="340130"/>
          <a:ext cx="1439456" cy="57578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kern="1200" dirty="0" smtClean="0"/>
            <a:t>Factor of 2</a:t>
          </a:r>
          <a:endParaRPr lang="en-GB" sz="1800" kern="1200" dirty="0"/>
        </a:p>
      </dsp:txBody>
      <dsp:txXfrm>
        <a:off x="1585019" y="340130"/>
        <a:ext cx="863674" cy="575782"/>
      </dsp:txXfrm>
    </dsp:sp>
    <dsp:sp modelId="{06D09703-C896-4DD1-977E-3DBA850AD93F}">
      <dsp:nvSpPr>
        <dsp:cNvPr id="0" name=""/>
        <dsp:cNvSpPr/>
      </dsp:nvSpPr>
      <dsp:spPr>
        <a:xfrm>
          <a:off x="2592639" y="340130"/>
          <a:ext cx="1439456" cy="57578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kern="1200" dirty="0" smtClean="0"/>
            <a:t>Factor of 0.4</a:t>
          </a:r>
          <a:endParaRPr lang="en-GB" sz="1800" kern="1200" dirty="0"/>
        </a:p>
      </dsp:txBody>
      <dsp:txXfrm>
        <a:off x="2880530" y="340130"/>
        <a:ext cx="863674" cy="575782"/>
      </dsp:txXfrm>
    </dsp:sp>
    <dsp:sp modelId="{2AAD5B16-DFBD-41C3-BA39-66D49AC8631C}">
      <dsp:nvSpPr>
        <dsp:cNvPr id="0" name=""/>
        <dsp:cNvSpPr/>
      </dsp:nvSpPr>
      <dsp:spPr>
        <a:xfrm>
          <a:off x="3888150" y="340130"/>
          <a:ext cx="1439456" cy="57578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kern="1200" dirty="0" smtClean="0"/>
            <a:t>20%</a:t>
          </a:r>
          <a:endParaRPr lang="en-GB" sz="1800" kern="1200" dirty="0"/>
        </a:p>
      </dsp:txBody>
      <dsp:txXfrm>
        <a:off x="4176041" y="340130"/>
        <a:ext cx="863674" cy="575782"/>
      </dsp:txXfrm>
    </dsp:sp>
    <dsp:sp modelId="{70A2E8B9-9EC8-4A28-9B06-E5AF54DCF41F}">
      <dsp:nvSpPr>
        <dsp:cNvPr id="0" name=""/>
        <dsp:cNvSpPr/>
      </dsp:nvSpPr>
      <dsp:spPr>
        <a:xfrm>
          <a:off x="5183661" y="340130"/>
          <a:ext cx="1439456" cy="57578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kern="1200" dirty="0" smtClean="0"/>
            <a:t>20%</a:t>
          </a:r>
          <a:endParaRPr lang="en-GB" sz="1800" kern="1200" dirty="0"/>
        </a:p>
      </dsp:txBody>
      <dsp:txXfrm>
        <a:off x="5471552" y="340130"/>
        <a:ext cx="863674" cy="5757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AE03D-F362-494F-A7C1-81AF30C2C19F}" type="datetimeFigureOut">
              <a:rPr lang="en-GB" smtClean="0"/>
              <a:t>26/02/2016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6199A-51E4-421B-A98A-ED2A886E325B}" type="slidenum">
              <a:rPr lang="en-GB" smtClean="0"/>
              <a:t>‹#›</a:t>
            </a:fld>
            <a:endParaRPr lang="en-GB"/>
          </a:p>
        </p:txBody>
      </p:sp>
    </p:spTree>
    <p:extLst>
      <p:ext uri="{BB962C8B-B14F-4D97-AF65-F5344CB8AC3E}">
        <p14:creationId xmlns:p14="http://schemas.microsoft.com/office/powerpoint/2010/main" val="117878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Raynaud's_phenomen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n.wikipedia.org/wiki/Industrial_inju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sng" dirty="0" smtClean="0"/>
              <a:t>Ensure the presentation and notes content are fully understood</a:t>
            </a:r>
          </a:p>
          <a:p>
            <a:r>
              <a:rPr lang="en-US" i="1" u="sng" baseline="0" dirty="0" smtClean="0"/>
              <a:t>The Value propositions in each slide (complemented with these notes – need to be delivered):</a:t>
            </a:r>
            <a:endParaRPr lang="en-US" i="1" u="sng" dirty="0" smtClean="0"/>
          </a:p>
          <a:p>
            <a:endParaRPr lang="en-US" dirty="0" smtClean="0"/>
          </a:p>
          <a:p>
            <a:r>
              <a:rPr lang="en-US" dirty="0" smtClean="0"/>
              <a:t>Before presenting </a:t>
            </a:r>
          </a:p>
          <a:p>
            <a:r>
              <a:rPr lang="en-US" dirty="0" smtClean="0"/>
              <a:t>Ask the</a:t>
            </a:r>
            <a:r>
              <a:rPr lang="en-US" baseline="0" dirty="0" smtClean="0"/>
              <a:t> audience</a:t>
            </a:r>
            <a:r>
              <a:rPr lang="en-US" dirty="0" smtClean="0"/>
              <a:t> what they do for HAVs just now</a:t>
            </a:r>
            <a:endParaRPr lang="en-US" baseline="0" dirty="0" smtClean="0"/>
          </a:p>
          <a:p>
            <a:r>
              <a:rPr lang="en-US" baseline="0" dirty="0" smtClean="0"/>
              <a:t>If they do actually do something, </a:t>
            </a:r>
            <a:r>
              <a:rPr lang="en-US" dirty="0" smtClean="0"/>
              <a:t>how do they manage this :</a:t>
            </a:r>
          </a:p>
          <a:p>
            <a:r>
              <a:rPr lang="en-US" dirty="0" smtClean="0"/>
              <a:t>Walk them through there processes and do not be judgmental.</a:t>
            </a:r>
            <a:r>
              <a:rPr lang="en-US" baseline="0" dirty="0" smtClean="0"/>
              <a:t> </a:t>
            </a:r>
          </a:p>
          <a:p>
            <a:r>
              <a:rPr lang="en-US" baseline="0" dirty="0" smtClean="0"/>
              <a:t>Praise them for doing something and maybe highlight other points that they may want to do that benefits them. Like vibration testing ?</a:t>
            </a:r>
          </a:p>
          <a:p>
            <a:endParaRPr lang="en-US" sz="800" baseline="0" dirty="0" smtClean="0"/>
          </a:p>
          <a:p>
            <a:r>
              <a:rPr lang="en-US" baseline="0" dirty="0" smtClean="0"/>
              <a:t>Question how laborious they feel their process is? OR If they don’t really do much highlight how laborious it would be.</a:t>
            </a:r>
          </a:p>
          <a:p>
            <a:endParaRPr lang="en-US" sz="800" baseline="0" dirty="0" smtClean="0"/>
          </a:p>
          <a:p>
            <a:r>
              <a:rPr lang="en-US" baseline="0" dirty="0" smtClean="0"/>
              <a:t>How accurate is their process?</a:t>
            </a:r>
          </a:p>
          <a:p>
            <a:r>
              <a:rPr lang="en-US" baseline="0" dirty="0" smtClean="0"/>
              <a:t>How do they store all the data </a:t>
            </a:r>
            <a:r>
              <a:rPr lang="en-US" baseline="0" dirty="0" err="1" smtClean="0"/>
              <a:t>ect</a:t>
            </a:r>
            <a:r>
              <a:rPr lang="en-US" baseline="0" dirty="0" smtClean="0"/>
              <a:t> ?</a:t>
            </a:r>
          </a:p>
          <a:p>
            <a:endParaRPr lang="en-US" baseline="0" dirty="0" smtClean="0"/>
          </a:p>
          <a:p>
            <a:r>
              <a:rPr lang="en-US" baseline="0" dirty="0" smtClean="0"/>
              <a:t>This will keep the presentation interactive and make the prospective customer involved in the whole process.</a:t>
            </a:r>
            <a:endParaRPr lang="en-US" dirty="0"/>
          </a:p>
        </p:txBody>
      </p:sp>
      <p:sp>
        <p:nvSpPr>
          <p:cNvPr id="4" name="Slide Number Placeholder 3"/>
          <p:cNvSpPr>
            <a:spLocks noGrp="1"/>
          </p:cNvSpPr>
          <p:nvPr>
            <p:ph type="sldNum" sz="quarter" idx="10"/>
          </p:nvPr>
        </p:nvSpPr>
        <p:spPr/>
        <p:txBody>
          <a:bodyPr/>
          <a:lstStyle/>
          <a:p>
            <a:fld id="{ED896279-ABEA-4E95-875D-DD07BC91575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b="1" dirty="0" smtClean="0"/>
              <a:t>SUMMARY</a:t>
            </a:r>
            <a:endParaRPr lang="en-GB" dirty="0" smtClean="0"/>
          </a:p>
          <a:p>
            <a:pPr>
              <a:defRPr/>
            </a:pPr>
            <a:endParaRPr lang="en-GB" dirty="0" smtClean="0"/>
          </a:p>
          <a:p>
            <a:pPr>
              <a:defRPr/>
            </a:pPr>
            <a:endParaRPr lang="en-GB" dirty="0" smtClean="0"/>
          </a:p>
          <a:p>
            <a:pPr>
              <a:defRPr/>
            </a:pPr>
            <a:r>
              <a:rPr lang="en-GB" dirty="0" smtClean="0">
                <a:solidFill>
                  <a:schemeClr val="accent6"/>
                </a:solidFill>
              </a:rPr>
              <a:t>…………………………………………………………………………………………………………………………………………</a:t>
            </a:r>
          </a:p>
          <a:p>
            <a:pPr>
              <a:defRPr/>
            </a:pPr>
            <a:r>
              <a:rPr lang="en-GB" b="1" dirty="0" smtClean="0">
                <a:solidFill>
                  <a:schemeClr val="accent6"/>
                </a:solidFill>
              </a:rPr>
              <a:t>BACKGROUND INFORMATION</a:t>
            </a:r>
          </a:p>
          <a:p>
            <a:pPr>
              <a:defRPr/>
            </a:pPr>
            <a:endParaRPr lang="en-GB" dirty="0" smtClean="0"/>
          </a:p>
          <a:p>
            <a:pPr>
              <a:defRPr/>
            </a:pPr>
            <a:r>
              <a:rPr lang="en-GB" dirty="0" smtClean="0"/>
              <a:t>The work flow for using the HAVmeter systems starts with;</a:t>
            </a:r>
          </a:p>
          <a:p>
            <a:pPr marL="228600" indent="-228600">
              <a:buFont typeface="Arial" panose="020B0604020202020204" pitchFamily="34" charset="0"/>
              <a:buChar char="•"/>
              <a:defRPr/>
            </a:pPr>
            <a:r>
              <a:rPr lang="en-GB" dirty="0" smtClean="0"/>
              <a:t>An operator “swiping” out a HAVmeter. This personalises the HAVmeter to the operator and provides the HAVmeter with information on the operator identity and their individual Exposure values. Operators with early stages of HAVs can have lower action and limit values to allow them to continue to work but at lower levels.</a:t>
            </a:r>
          </a:p>
          <a:p>
            <a:pPr marL="228600" indent="-228600">
              <a:buFont typeface="Arial" panose="020B0604020202020204" pitchFamily="34" charset="0"/>
              <a:buChar char="•"/>
              <a:defRPr/>
            </a:pPr>
            <a:r>
              <a:rPr lang="en-GB" dirty="0" smtClean="0"/>
              <a:t>The operator picks up the HAVmeter and uses it on all tagged tools within their working day. </a:t>
            </a:r>
          </a:p>
          <a:p>
            <a:pPr marL="228600" indent="-228600">
              <a:buFont typeface="Arial" panose="020B0604020202020204" pitchFamily="34" charset="0"/>
              <a:buChar char="•"/>
              <a:defRPr/>
            </a:pPr>
            <a:r>
              <a:rPr lang="en-GB" dirty="0" smtClean="0"/>
              <a:t>By RFID technology the HAVmeter picks up the tool identity to combine with the operator identity. </a:t>
            </a:r>
          </a:p>
          <a:p>
            <a:pPr marL="228600" indent="-228600">
              <a:buFont typeface="Arial" panose="020B0604020202020204" pitchFamily="34" charset="0"/>
              <a:buChar char="•"/>
              <a:defRPr/>
            </a:pPr>
            <a:r>
              <a:rPr lang="en-GB" dirty="0" smtClean="0"/>
              <a:t>Within the </a:t>
            </a:r>
            <a:r>
              <a:rPr lang="en-GB" dirty="0" err="1" smtClean="0"/>
              <a:t>HAVmeter</a:t>
            </a:r>
            <a:r>
              <a:rPr lang="en-GB" dirty="0" smtClean="0"/>
              <a:t> the HSE methodology is applied to calculate the operators cumulating exposure points. </a:t>
            </a:r>
          </a:p>
          <a:p>
            <a:pPr marL="228600" indent="-228600">
              <a:buFont typeface="Arial" panose="020B0604020202020204" pitchFamily="34" charset="0"/>
              <a:buChar char="•"/>
              <a:defRPr/>
            </a:pPr>
            <a:r>
              <a:rPr lang="en-GB" dirty="0" smtClean="0"/>
              <a:t>Three LED lights are used to give instant visual warnings to the employee and anyone within sight of them that they are </a:t>
            </a:r>
          </a:p>
          <a:p>
            <a:pPr lvl="1">
              <a:defRPr/>
            </a:pPr>
            <a:r>
              <a:rPr lang="en-GB" dirty="0" smtClean="0"/>
              <a:t>Under their EAV level - GREEN</a:t>
            </a:r>
          </a:p>
          <a:p>
            <a:pPr lvl="1">
              <a:defRPr/>
            </a:pPr>
            <a:r>
              <a:rPr lang="en-GB" dirty="0" smtClean="0"/>
              <a:t>Have exceeded their EAV level – AMBER</a:t>
            </a:r>
          </a:p>
          <a:p>
            <a:pPr lvl="1">
              <a:defRPr/>
            </a:pPr>
            <a:r>
              <a:rPr lang="en-GB" dirty="0" smtClean="0"/>
              <a:t>Have reached their ELV level – RED and must stop </a:t>
            </a:r>
          </a:p>
          <a:p>
            <a:pPr marL="171450" indent="-171450">
              <a:buFont typeface="Arial" panose="020B0604020202020204" pitchFamily="34" charset="0"/>
              <a:buChar char="•"/>
              <a:defRPr/>
            </a:pPr>
            <a:r>
              <a:rPr lang="en-GB" dirty="0" smtClean="0"/>
              <a:t>In support of employee self management of exposure levels – tool tags vary in colour. Enables the operator to move to a lower vibration tool if they are clocking up too many points</a:t>
            </a:r>
          </a:p>
          <a:p>
            <a:pPr lvl="1">
              <a:defRPr/>
            </a:pPr>
            <a:r>
              <a:rPr lang="en-GB" dirty="0" smtClean="0"/>
              <a:t>Green = &lt;2.5m/s</a:t>
            </a:r>
            <a:r>
              <a:rPr lang="en-GB" baseline="30000" dirty="0" smtClean="0"/>
              <a:t>2  </a:t>
            </a:r>
            <a:r>
              <a:rPr lang="en-GB" dirty="0" smtClean="0"/>
              <a:t>Note : at 2.5 max continual use = 8 hours to reach Action value</a:t>
            </a:r>
          </a:p>
          <a:p>
            <a:pPr lvl="1">
              <a:defRPr/>
            </a:pPr>
            <a:r>
              <a:rPr lang="en-GB" dirty="0" smtClean="0"/>
              <a:t>Amber = 2.5 &lt;&gt; 5m/</a:t>
            </a:r>
            <a:r>
              <a:rPr lang="en-GB" baseline="30000" dirty="0" smtClean="0"/>
              <a:t>s</a:t>
            </a:r>
            <a:r>
              <a:rPr lang="en-GB" dirty="0" smtClean="0"/>
              <a:t> Note at 5.0 max continual use = 2 hours to reach Action value</a:t>
            </a:r>
          </a:p>
          <a:p>
            <a:pPr lvl="1">
              <a:defRPr/>
            </a:pPr>
            <a:r>
              <a:rPr lang="en-GB" dirty="0" smtClean="0"/>
              <a:t>Red = &gt;5m/</a:t>
            </a:r>
            <a:r>
              <a:rPr lang="en-GB" baseline="30000" dirty="0" smtClean="0"/>
              <a:t>s</a:t>
            </a:r>
            <a:endParaRPr lang="en-GB" dirty="0" smtClean="0"/>
          </a:p>
          <a:p>
            <a:pPr marL="171450" indent="-171450">
              <a:buFont typeface="Arial" panose="020B0604020202020204" pitchFamily="34" charset="0"/>
              <a:buChar char="•"/>
              <a:defRPr/>
            </a:pPr>
            <a:r>
              <a:rPr lang="en-GB" dirty="0" smtClean="0"/>
              <a:t>At the end of the day the operator returns the </a:t>
            </a:r>
            <a:r>
              <a:rPr lang="en-GB" dirty="0" err="1" smtClean="0"/>
              <a:t>HAVmeter</a:t>
            </a:r>
            <a:r>
              <a:rPr lang="en-GB" dirty="0" smtClean="0"/>
              <a:t> to the </a:t>
            </a:r>
            <a:r>
              <a:rPr lang="en-GB" dirty="0" err="1" smtClean="0"/>
              <a:t>Basestation</a:t>
            </a:r>
            <a:r>
              <a:rPr lang="en-GB" dirty="0" smtClean="0"/>
              <a:t>. On docking, the HAVmeter downloads the data within the </a:t>
            </a:r>
            <a:r>
              <a:rPr lang="en-GB" dirty="0" err="1" smtClean="0"/>
              <a:t>HAVmeter</a:t>
            </a:r>
            <a:r>
              <a:rPr lang="en-GB" dirty="0" smtClean="0"/>
              <a:t> of all the employees exposure details since undocking, into an internal memory in the </a:t>
            </a:r>
            <a:r>
              <a:rPr lang="en-GB" dirty="0" err="1" smtClean="0"/>
              <a:t>Basestation</a:t>
            </a:r>
            <a:r>
              <a:rPr lang="en-GB" dirty="0" smtClean="0"/>
              <a:t>. From this point on all data collection and management is fully automated</a:t>
            </a:r>
            <a:endParaRPr lang="en-GB" dirty="0"/>
          </a:p>
        </p:txBody>
      </p:sp>
      <p:sp>
        <p:nvSpPr>
          <p:cNvPr id="4" name="Slide Number Placeholder 3"/>
          <p:cNvSpPr>
            <a:spLocks noGrp="1"/>
          </p:cNvSpPr>
          <p:nvPr>
            <p:ph type="sldNum" sz="quarter" idx="5"/>
          </p:nvPr>
        </p:nvSpPr>
        <p:spPr/>
        <p:txBody>
          <a:bodyPr/>
          <a:lstStyle/>
          <a:p>
            <a:pPr>
              <a:defRPr/>
            </a:pPr>
            <a:fld id="{299FA612-F900-40B4-84EA-7557DB4CF47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b="1" dirty="0" smtClean="0"/>
              <a:t>SUMMARY</a:t>
            </a:r>
            <a:endParaRPr lang="en-GB" dirty="0" smtClean="0"/>
          </a:p>
          <a:p>
            <a:pPr>
              <a:defRPr/>
            </a:pPr>
            <a:endParaRPr lang="en-GB" dirty="0" smtClean="0"/>
          </a:p>
          <a:p>
            <a:pPr>
              <a:defRPr/>
            </a:pPr>
            <a:endParaRPr lang="en-GB" dirty="0" smtClean="0"/>
          </a:p>
          <a:p>
            <a:pPr>
              <a:defRPr/>
            </a:pPr>
            <a:r>
              <a:rPr lang="en-GB" dirty="0" smtClean="0">
                <a:solidFill>
                  <a:schemeClr val="accent6"/>
                </a:solidFill>
              </a:rPr>
              <a:t>…………………………………………………………………………………………………………………………………………</a:t>
            </a:r>
          </a:p>
          <a:p>
            <a:pPr>
              <a:defRPr/>
            </a:pPr>
            <a:r>
              <a:rPr lang="en-GB" b="1" dirty="0" smtClean="0">
                <a:solidFill>
                  <a:schemeClr val="accent6"/>
                </a:solidFill>
              </a:rPr>
              <a:t>BACKGROUND INFORMATION</a:t>
            </a:r>
          </a:p>
          <a:p>
            <a:pPr>
              <a:defRPr/>
            </a:pPr>
            <a:endParaRPr lang="en-GB" dirty="0" smtClean="0"/>
          </a:p>
          <a:p>
            <a:pPr>
              <a:defRPr/>
            </a:pPr>
            <a:r>
              <a:rPr lang="en-GB" dirty="0" smtClean="0"/>
              <a:t>The work flow for using the HAVmeter systems starts with;</a:t>
            </a:r>
          </a:p>
          <a:p>
            <a:pPr marL="228600" indent="-228600">
              <a:buFont typeface="Arial" panose="020B0604020202020204" pitchFamily="34" charset="0"/>
              <a:buChar char="•"/>
              <a:defRPr/>
            </a:pPr>
            <a:r>
              <a:rPr lang="en-GB" dirty="0" smtClean="0"/>
              <a:t>An operator “swiping” out a HAVmeter. This personalises the HAVmeter to the operator and provides the HAVmeter with information on the operator identity and their individual Exposure values. Operators with early stages of HAVs can have lower action and limit values to allow them to continue to work but at lower levels.</a:t>
            </a:r>
          </a:p>
          <a:p>
            <a:pPr marL="228600" indent="-228600">
              <a:buFont typeface="Arial" panose="020B0604020202020204" pitchFamily="34" charset="0"/>
              <a:buChar char="•"/>
              <a:defRPr/>
            </a:pPr>
            <a:r>
              <a:rPr lang="en-GB" dirty="0" smtClean="0"/>
              <a:t>The operator picks up the HAVmeter and uses it on all tagged tools within their working day. </a:t>
            </a:r>
          </a:p>
          <a:p>
            <a:pPr marL="228600" indent="-228600">
              <a:buFont typeface="Arial" panose="020B0604020202020204" pitchFamily="34" charset="0"/>
              <a:buChar char="•"/>
              <a:defRPr/>
            </a:pPr>
            <a:r>
              <a:rPr lang="en-GB" dirty="0" smtClean="0"/>
              <a:t>By RFID technology the HAVmeter picks up the tool identity to combine with the operator identity. </a:t>
            </a:r>
          </a:p>
          <a:p>
            <a:pPr marL="228600" indent="-228600">
              <a:buFont typeface="Arial" panose="020B0604020202020204" pitchFamily="34" charset="0"/>
              <a:buChar char="•"/>
              <a:defRPr/>
            </a:pPr>
            <a:r>
              <a:rPr lang="en-GB" dirty="0" smtClean="0"/>
              <a:t>Within the </a:t>
            </a:r>
            <a:r>
              <a:rPr lang="en-GB" dirty="0" err="1" smtClean="0"/>
              <a:t>HAVmeter</a:t>
            </a:r>
            <a:r>
              <a:rPr lang="en-GB" dirty="0" smtClean="0"/>
              <a:t> the HSE methodology is applied to calculate the operators cumulating exposure points. </a:t>
            </a:r>
          </a:p>
          <a:p>
            <a:pPr marL="228600" indent="-228600">
              <a:buFont typeface="Arial" panose="020B0604020202020204" pitchFamily="34" charset="0"/>
              <a:buChar char="•"/>
              <a:defRPr/>
            </a:pPr>
            <a:r>
              <a:rPr lang="en-GB" dirty="0" smtClean="0"/>
              <a:t>Three LED lights are used to give instant visual warnings to the employee and anyone within sight of them that they are </a:t>
            </a:r>
          </a:p>
          <a:p>
            <a:pPr lvl="1">
              <a:defRPr/>
            </a:pPr>
            <a:r>
              <a:rPr lang="en-GB" dirty="0" smtClean="0"/>
              <a:t>Under their EAV level - GREEN</a:t>
            </a:r>
          </a:p>
          <a:p>
            <a:pPr lvl="1">
              <a:defRPr/>
            </a:pPr>
            <a:r>
              <a:rPr lang="en-GB" dirty="0" smtClean="0"/>
              <a:t>Have exceeded their EAV level – AMBER</a:t>
            </a:r>
          </a:p>
          <a:p>
            <a:pPr lvl="1">
              <a:defRPr/>
            </a:pPr>
            <a:r>
              <a:rPr lang="en-GB" dirty="0" smtClean="0"/>
              <a:t>Have reached their ELV level – RED and must stop </a:t>
            </a:r>
          </a:p>
          <a:p>
            <a:pPr marL="171450" indent="-171450">
              <a:buFont typeface="Arial" panose="020B0604020202020204" pitchFamily="34" charset="0"/>
              <a:buChar char="•"/>
              <a:defRPr/>
            </a:pPr>
            <a:r>
              <a:rPr lang="en-GB" dirty="0" smtClean="0"/>
              <a:t>In support of employee self management of exposure levels – tool tags vary in colour. Enables the operator to move to a lower vibration tool if they are clocking up too many points</a:t>
            </a:r>
          </a:p>
          <a:p>
            <a:pPr lvl="1">
              <a:defRPr/>
            </a:pPr>
            <a:r>
              <a:rPr lang="en-GB" dirty="0" smtClean="0"/>
              <a:t>Green = &lt;2.5m/s</a:t>
            </a:r>
            <a:r>
              <a:rPr lang="en-GB" baseline="30000" dirty="0" smtClean="0"/>
              <a:t>2  </a:t>
            </a:r>
            <a:r>
              <a:rPr lang="en-GB" dirty="0" smtClean="0"/>
              <a:t>Note : at 2.5 max continual use = 8 hours to reach Action value</a:t>
            </a:r>
          </a:p>
          <a:p>
            <a:pPr lvl="1">
              <a:defRPr/>
            </a:pPr>
            <a:r>
              <a:rPr lang="en-GB" dirty="0" smtClean="0"/>
              <a:t>Amber = 2.5 &lt;&gt; 5m/</a:t>
            </a:r>
            <a:r>
              <a:rPr lang="en-GB" baseline="30000" dirty="0" smtClean="0"/>
              <a:t>s</a:t>
            </a:r>
            <a:r>
              <a:rPr lang="en-GB" dirty="0" smtClean="0"/>
              <a:t> Note at 5.0 max continual use = 2 hours to reach Action value</a:t>
            </a:r>
          </a:p>
          <a:p>
            <a:pPr lvl="1">
              <a:defRPr/>
            </a:pPr>
            <a:r>
              <a:rPr lang="en-GB" dirty="0" smtClean="0"/>
              <a:t>Red = &gt;5m/</a:t>
            </a:r>
            <a:r>
              <a:rPr lang="en-GB" baseline="30000" dirty="0" smtClean="0"/>
              <a:t>s</a:t>
            </a:r>
            <a:endParaRPr lang="en-GB" dirty="0" smtClean="0"/>
          </a:p>
          <a:p>
            <a:pPr marL="171450" indent="-171450">
              <a:buFont typeface="Arial" panose="020B0604020202020204" pitchFamily="34" charset="0"/>
              <a:buChar char="•"/>
              <a:defRPr/>
            </a:pPr>
            <a:r>
              <a:rPr lang="en-GB" dirty="0" smtClean="0"/>
              <a:t>At the end of the day the operator returns the </a:t>
            </a:r>
            <a:r>
              <a:rPr lang="en-GB" dirty="0" err="1" smtClean="0"/>
              <a:t>HAVmeter</a:t>
            </a:r>
            <a:r>
              <a:rPr lang="en-GB" dirty="0" smtClean="0"/>
              <a:t> to the </a:t>
            </a:r>
            <a:r>
              <a:rPr lang="en-GB" dirty="0" err="1" smtClean="0"/>
              <a:t>Basestation</a:t>
            </a:r>
            <a:r>
              <a:rPr lang="en-GB" dirty="0" smtClean="0"/>
              <a:t>. On docking, the HAVmeter downloads the data within the </a:t>
            </a:r>
            <a:r>
              <a:rPr lang="en-GB" dirty="0" err="1" smtClean="0"/>
              <a:t>HAVmeter</a:t>
            </a:r>
            <a:r>
              <a:rPr lang="en-GB" dirty="0" smtClean="0"/>
              <a:t> of all the employees exposure details since undocking, into an internal memory in the </a:t>
            </a:r>
            <a:r>
              <a:rPr lang="en-GB" dirty="0" err="1" smtClean="0"/>
              <a:t>Basestation</a:t>
            </a:r>
            <a:r>
              <a:rPr lang="en-GB" dirty="0" smtClean="0"/>
              <a:t>. From this point on all data collection and management is fully automated</a:t>
            </a:r>
            <a:endParaRPr lang="en-GB" dirty="0"/>
          </a:p>
        </p:txBody>
      </p:sp>
      <p:sp>
        <p:nvSpPr>
          <p:cNvPr id="4" name="Slide Number Placeholder 3"/>
          <p:cNvSpPr>
            <a:spLocks noGrp="1"/>
          </p:cNvSpPr>
          <p:nvPr>
            <p:ph type="sldNum" sz="quarter" idx="5"/>
          </p:nvPr>
        </p:nvSpPr>
        <p:spPr/>
        <p:txBody>
          <a:bodyPr/>
          <a:lstStyle/>
          <a:p>
            <a:pPr>
              <a:defRPr/>
            </a:pPr>
            <a:fld id="{299FA612-F900-40B4-84EA-7557DB4CF47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b="1" dirty="0" smtClean="0"/>
              <a:t>SUMMARY</a:t>
            </a:r>
            <a:endParaRPr lang="en-GB" dirty="0" smtClean="0"/>
          </a:p>
          <a:p>
            <a:pPr>
              <a:defRPr/>
            </a:pPr>
            <a:endParaRPr lang="en-GB" dirty="0" smtClean="0"/>
          </a:p>
          <a:p>
            <a:pPr>
              <a:defRPr/>
            </a:pPr>
            <a:endParaRPr lang="en-GB" dirty="0" smtClean="0"/>
          </a:p>
          <a:p>
            <a:pPr>
              <a:defRPr/>
            </a:pPr>
            <a:r>
              <a:rPr lang="en-GB" dirty="0" smtClean="0">
                <a:solidFill>
                  <a:schemeClr val="accent6"/>
                </a:solidFill>
              </a:rPr>
              <a:t>…………………………………………………………………………………………………………………………………………</a:t>
            </a:r>
          </a:p>
          <a:p>
            <a:pPr>
              <a:defRPr/>
            </a:pPr>
            <a:r>
              <a:rPr lang="en-GB" b="1" dirty="0" smtClean="0">
                <a:solidFill>
                  <a:schemeClr val="accent6"/>
                </a:solidFill>
              </a:rPr>
              <a:t>BACKGROUND INFORMATION</a:t>
            </a:r>
          </a:p>
          <a:p>
            <a:pPr>
              <a:defRPr/>
            </a:pPr>
            <a:endParaRPr lang="en-GB" dirty="0" smtClean="0"/>
          </a:p>
          <a:p>
            <a:pPr>
              <a:defRPr/>
            </a:pPr>
            <a:r>
              <a:rPr lang="en-GB" dirty="0" smtClean="0"/>
              <a:t>The work flow for using the HAVmeter systems starts with;</a:t>
            </a:r>
          </a:p>
          <a:p>
            <a:pPr marL="228600" indent="-228600">
              <a:buFont typeface="Arial" panose="020B0604020202020204" pitchFamily="34" charset="0"/>
              <a:buChar char="•"/>
              <a:defRPr/>
            </a:pPr>
            <a:r>
              <a:rPr lang="en-GB" dirty="0" smtClean="0"/>
              <a:t>An operator “swiping” out a HAVmeter. This personalises the HAVmeter to the operator and provides the HAVmeter with information on the operator identity and their individual Exposure values. Operators with early stages of HAVs can have lower action and limit values to allow them to continue to work but at lower levels.</a:t>
            </a:r>
          </a:p>
          <a:p>
            <a:pPr marL="228600" indent="-228600">
              <a:buFont typeface="Arial" panose="020B0604020202020204" pitchFamily="34" charset="0"/>
              <a:buChar char="•"/>
              <a:defRPr/>
            </a:pPr>
            <a:r>
              <a:rPr lang="en-GB" dirty="0" smtClean="0"/>
              <a:t>The operator picks up the HAVmeter and uses it on all tagged tools within their working day. </a:t>
            </a:r>
          </a:p>
          <a:p>
            <a:pPr marL="228600" indent="-228600">
              <a:buFont typeface="Arial" panose="020B0604020202020204" pitchFamily="34" charset="0"/>
              <a:buChar char="•"/>
              <a:defRPr/>
            </a:pPr>
            <a:r>
              <a:rPr lang="en-GB" dirty="0" smtClean="0"/>
              <a:t>By RFID technology the HAVmeter picks up the tool identity to combine with the operator identity. </a:t>
            </a:r>
          </a:p>
          <a:p>
            <a:pPr marL="228600" indent="-228600">
              <a:buFont typeface="Arial" panose="020B0604020202020204" pitchFamily="34" charset="0"/>
              <a:buChar char="•"/>
              <a:defRPr/>
            </a:pPr>
            <a:r>
              <a:rPr lang="en-GB" dirty="0" smtClean="0"/>
              <a:t>Within the </a:t>
            </a:r>
            <a:r>
              <a:rPr lang="en-GB" dirty="0" err="1" smtClean="0"/>
              <a:t>HAVmeter</a:t>
            </a:r>
            <a:r>
              <a:rPr lang="en-GB" dirty="0" smtClean="0"/>
              <a:t> the HSE methodology is applied to calculate the operators cumulating exposure points. </a:t>
            </a:r>
          </a:p>
          <a:p>
            <a:pPr marL="228600" indent="-228600">
              <a:buFont typeface="Arial" panose="020B0604020202020204" pitchFamily="34" charset="0"/>
              <a:buChar char="•"/>
              <a:defRPr/>
            </a:pPr>
            <a:r>
              <a:rPr lang="en-GB" dirty="0" smtClean="0"/>
              <a:t>Three LED lights are used to give instant visual warnings to the employee and anyone within sight of them that they are </a:t>
            </a:r>
          </a:p>
          <a:p>
            <a:pPr lvl="1">
              <a:defRPr/>
            </a:pPr>
            <a:r>
              <a:rPr lang="en-GB" dirty="0" smtClean="0"/>
              <a:t>Under their EAV level - GREEN</a:t>
            </a:r>
          </a:p>
          <a:p>
            <a:pPr lvl="1">
              <a:defRPr/>
            </a:pPr>
            <a:r>
              <a:rPr lang="en-GB" dirty="0" smtClean="0"/>
              <a:t>Have exceeded their EAV level – AMBER</a:t>
            </a:r>
          </a:p>
          <a:p>
            <a:pPr lvl="1">
              <a:defRPr/>
            </a:pPr>
            <a:r>
              <a:rPr lang="en-GB" dirty="0" smtClean="0"/>
              <a:t>Have reached their ELV level – RED and must stop </a:t>
            </a:r>
          </a:p>
          <a:p>
            <a:pPr marL="171450" indent="-171450">
              <a:buFont typeface="Arial" panose="020B0604020202020204" pitchFamily="34" charset="0"/>
              <a:buChar char="•"/>
              <a:defRPr/>
            </a:pPr>
            <a:r>
              <a:rPr lang="en-GB" dirty="0" smtClean="0"/>
              <a:t>In support of employee self management of exposure levels – tool tags vary in colour. Enables the operator to move to a lower vibration tool if they are clocking up too many points</a:t>
            </a:r>
          </a:p>
          <a:p>
            <a:pPr lvl="1">
              <a:defRPr/>
            </a:pPr>
            <a:r>
              <a:rPr lang="en-GB" dirty="0" smtClean="0"/>
              <a:t>Green = &lt;2.5m/s</a:t>
            </a:r>
            <a:r>
              <a:rPr lang="en-GB" baseline="30000" dirty="0" smtClean="0"/>
              <a:t>2  </a:t>
            </a:r>
            <a:r>
              <a:rPr lang="en-GB" dirty="0" smtClean="0"/>
              <a:t>Note : at 2.5 max continual use = 8 hours to reach Action value</a:t>
            </a:r>
          </a:p>
          <a:p>
            <a:pPr lvl="1">
              <a:defRPr/>
            </a:pPr>
            <a:r>
              <a:rPr lang="en-GB" dirty="0" smtClean="0"/>
              <a:t>Amber = 2.5 &lt;&gt; 5m/</a:t>
            </a:r>
            <a:r>
              <a:rPr lang="en-GB" baseline="30000" dirty="0" smtClean="0"/>
              <a:t>s</a:t>
            </a:r>
            <a:r>
              <a:rPr lang="en-GB" dirty="0" smtClean="0"/>
              <a:t> Note at 5.0 max continual use = 2 hours to reach Action value</a:t>
            </a:r>
          </a:p>
          <a:p>
            <a:pPr lvl="1">
              <a:defRPr/>
            </a:pPr>
            <a:r>
              <a:rPr lang="en-GB" dirty="0" smtClean="0"/>
              <a:t>Red = &gt;5m/</a:t>
            </a:r>
            <a:r>
              <a:rPr lang="en-GB" baseline="30000" dirty="0" smtClean="0"/>
              <a:t>s</a:t>
            </a:r>
            <a:endParaRPr lang="en-GB" dirty="0" smtClean="0"/>
          </a:p>
          <a:p>
            <a:pPr marL="171450" indent="-171450">
              <a:buFont typeface="Arial" panose="020B0604020202020204" pitchFamily="34" charset="0"/>
              <a:buChar char="•"/>
              <a:defRPr/>
            </a:pPr>
            <a:r>
              <a:rPr lang="en-GB" dirty="0" smtClean="0"/>
              <a:t>At the end of the day the operator returns the </a:t>
            </a:r>
            <a:r>
              <a:rPr lang="en-GB" dirty="0" err="1" smtClean="0"/>
              <a:t>HAVmeter</a:t>
            </a:r>
            <a:r>
              <a:rPr lang="en-GB" dirty="0" smtClean="0"/>
              <a:t> to the </a:t>
            </a:r>
            <a:r>
              <a:rPr lang="en-GB" dirty="0" err="1" smtClean="0"/>
              <a:t>Basestation</a:t>
            </a:r>
            <a:r>
              <a:rPr lang="en-GB" dirty="0" smtClean="0"/>
              <a:t>. On docking, the HAVmeter downloads the data within the </a:t>
            </a:r>
            <a:r>
              <a:rPr lang="en-GB" dirty="0" err="1" smtClean="0"/>
              <a:t>HAVmeter</a:t>
            </a:r>
            <a:r>
              <a:rPr lang="en-GB" dirty="0" smtClean="0"/>
              <a:t> of all the employees exposure details since undocking, into an internal memory in the </a:t>
            </a:r>
            <a:r>
              <a:rPr lang="en-GB" dirty="0" err="1" smtClean="0"/>
              <a:t>Basestation</a:t>
            </a:r>
            <a:r>
              <a:rPr lang="en-GB" dirty="0" smtClean="0"/>
              <a:t>. From this point on all data collection and management is fully automated</a:t>
            </a:r>
            <a:endParaRPr lang="en-GB" dirty="0"/>
          </a:p>
        </p:txBody>
      </p:sp>
      <p:sp>
        <p:nvSpPr>
          <p:cNvPr id="4" name="Slide Number Placeholder 3"/>
          <p:cNvSpPr>
            <a:spLocks noGrp="1"/>
          </p:cNvSpPr>
          <p:nvPr>
            <p:ph type="sldNum" sz="quarter" idx="5"/>
          </p:nvPr>
        </p:nvSpPr>
        <p:spPr/>
        <p:txBody>
          <a:bodyPr/>
          <a:lstStyle/>
          <a:p>
            <a:pPr>
              <a:defRPr/>
            </a:pPr>
            <a:fld id="{299FA612-F900-40B4-84EA-7557DB4CF47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896279-ABEA-4E95-875D-DD07BC915756}" type="slidenum">
              <a:rPr lang="en-US" smtClean="0"/>
              <a:pPr/>
              <a:t>13</a:t>
            </a:fld>
            <a:endParaRPr lang="en-US"/>
          </a:p>
        </p:txBody>
      </p:sp>
    </p:spTree>
    <p:extLst>
      <p:ext uri="{BB962C8B-B14F-4D97-AF65-F5344CB8AC3E}">
        <p14:creationId xmlns:p14="http://schemas.microsoft.com/office/powerpoint/2010/main" val="318622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reminder of the points covered</a:t>
            </a:r>
          </a:p>
          <a:p>
            <a:pPr lvl="1"/>
            <a:r>
              <a:rPr lang="en-GB" dirty="0" smtClean="0"/>
              <a:t>HAVs is the fastest growing reported occupational health issue in the UK</a:t>
            </a:r>
          </a:p>
          <a:p>
            <a:pPr lvl="1"/>
            <a:r>
              <a:rPr lang="en-GB" dirty="0" smtClean="0"/>
              <a:t>There</a:t>
            </a:r>
            <a:r>
              <a:rPr lang="en-GB" baseline="0" dirty="0" smtClean="0"/>
              <a:t> is no cure for HAVs</a:t>
            </a:r>
          </a:p>
          <a:p>
            <a:pPr lvl="1"/>
            <a:r>
              <a:rPr lang="en-GB" baseline="0" dirty="0" smtClean="0"/>
              <a:t>The HSE have devised a points system which requires businesses to know whether operators are exposed to &gt; 2.5m/s</a:t>
            </a:r>
            <a:r>
              <a:rPr lang="en-GB" baseline="30000" dirty="0" smtClean="0"/>
              <a:t>2</a:t>
            </a:r>
            <a:r>
              <a:rPr lang="en-GB" baseline="0" dirty="0" smtClean="0"/>
              <a:t> for &gt;8 hours</a:t>
            </a:r>
          </a:p>
          <a:p>
            <a:pPr lvl="1"/>
            <a:r>
              <a:rPr lang="en-GB" baseline="0" dirty="0" smtClean="0"/>
              <a:t>An employees susceptibility to HAVs increases exponentially with vibration level and the external conditions such as coldness</a:t>
            </a:r>
          </a:p>
          <a:p>
            <a:pPr lvl="1"/>
            <a:r>
              <a:rPr lang="en-GB" baseline="0" dirty="0" err="1" smtClean="0"/>
              <a:t>Reactec’s</a:t>
            </a:r>
            <a:r>
              <a:rPr lang="en-GB" baseline="0" dirty="0" smtClean="0"/>
              <a:t> analytic platform incorporating the HAVmeter is the most accurate and automated system in the market which gives real business intelligence collating workers exposures, tool use and employee deployment</a:t>
            </a:r>
            <a:endParaRPr lang="en-GB" dirty="0"/>
          </a:p>
        </p:txBody>
      </p:sp>
      <p:sp>
        <p:nvSpPr>
          <p:cNvPr id="4" name="Slide Number Placeholder 3"/>
          <p:cNvSpPr>
            <a:spLocks noGrp="1"/>
          </p:cNvSpPr>
          <p:nvPr>
            <p:ph type="sldNum" sz="quarter" idx="10"/>
          </p:nvPr>
        </p:nvSpPr>
        <p:spPr/>
        <p:txBody>
          <a:bodyPr/>
          <a:lstStyle/>
          <a:p>
            <a:fld id="{ED896279-ABEA-4E95-875D-DD07BC915756}" type="slidenum">
              <a:rPr lang="en-US" smtClean="0"/>
              <a:pPr/>
              <a:t>15</a:t>
            </a:fld>
            <a:endParaRPr lang="en-US"/>
          </a:p>
        </p:txBody>
      </p:sp>
    </p:spTree>
    <p:extLst>
      <p:ext uri="{BB962C8B-B14F-4D97-AF65-F5344CB8AC3E}">
        <p14:creationId xmlns:p14="http://schemas.microsoft.com/office/powerpoint/2010/main" val="346730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896279-ABEA-4E95-875D-DD07BC915756}" type="slidenum">
              <a:rPr lang="en-US" smtClean="0"/>
              <a:pPr/>
              <a:t>2</a:t>
            </a:fld>
            <a:endParaRPr lang="en-US"/>
          </a:p>
        </p:txBody>
      </p:sp>
    </p:spTree>
    <p:extLst>
      <p:ext uri="{BB962C8B-B14F-4D97-AF65-F5344CB8AC3E}">
        <p14:creationId xmlns:p14="http://schemas.microsoft.com/office/powerpoint/2010/main" val="297693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1" baseline="0" dirty="0" smtClean="0"/>
              <a:t>Key points</a:t>
            </a:r>
          </a:p>
          <a:p>
            <a:pPr marL="171450" indent="-171450">
              <a:buFont typeface="Arial" panose="020B0604020202020204" pitchFamily="34" charset="0"/>
              <a:buChar char="•"/>
            </a:pPr>
            <a:r>
              <a:rPr lang="en-GB" baseline="0" dirty="0" smtClean="0"/>
              <a:t>10% risk is taken from the HSE inspectors pack – Appendix C of http://www.hse.gov.uk/foi/internalops/fod/inspect/hav.pdf</a:t>
            </a:r>
          </a:p>
          <a:p>
            <a:pPr marL="171450" indent="-171450">
              <a:buFont typeface="Arial" panose="020B0604020202020204" pitchFamily="34" charset="0"/>
              <a:buChar char="•"/>
            </a:pPr>
            <a:r>
              <a:rPr lang="en-GB" baseline="0" dirty="0" smtClean="0"/>
              <a:t>The other key points are taken from the HSE website - http://www.hse.gov.uk/VIBRATION/hav/keymessages.htm</a:t>
            </a:r>
          </a:p>
          <a:p>
            <a:r>
              <a:rPr lang="en-GB" b="0" dirty="0" smtClean="0">
                <a:solidFill>
                  <a:schemeClr val="accent6"/>
                </a:solidFill>
              </a:rPr>
              <a:t>…………………………………………………………………………………………………………………………………………</a:t>
            </a:r>
          </a:p>
          <a:p>
            <a:r>
              <a:rPr lang="en-GB" b="1" dirty="0" smtClean="0">
                <a:solidFill>
                  <a:schemeClr val="accent6"/>
                </a:solidFill>
              </a:rPr>
              <a:t>BACKGROUND INFORMATION</a:t>
            </a:r>
            <a:endParaRPr lang="en-GB" b="1" baseline="0" dirty="0" smtClean="0">
              <a:solidFill>
                <a:schemeClr val="accent6"/>
              </a:solidFill>
            </a:endParaRPr>
          </a:p>
          <a:p>
            <a:endParaRPr lang="en-GB" b="1" baseline="0" dirty="0" smtClean="0">
              <a:solidFill>
                <a:schemeClr val="accent6"/>
              </a:solidFill>
            </a:endParaRPr>
          </a:p>
          <a:p>
            <a:r>
              <a:rPr lang="en-GB" b="1" dirty="0" smtClean="0"/>
              <a:t>Vibration white finger</a:t>
            </a:r>
            <a:r>
              <a:rPr lang="en-GB" dirty="0" smtClean="0"/>
              <a:t> (VWF), also known as </a:t>
            </a:r>
            <a:r>
              <a:rPr lang="en-GB" b="1" dirty="0" smtClean="0"/>
              <a:t>hand-arm vibration syndrome</a:t>
            </a:r>
            <a:r>
              <a:rPr lang="en-GB" dirty="0" smtClean="0"/>
              <a:t> (</a:t>
            </a:r>
            <a:r>
              <a:rPr lang="en-GB" b="1" dirty="0" smtClean="0"/>
              <a:t>HAVS</a:t>
            </a:r>
            <a:r>
              <a:rPr lang="en-GB" dirty="0" smtClean="0"/>
              <a:t>) or </a:t>
            </a:r>
            <a:r>
              <a:rPr lang="en-GB" b="1" dirty="0" smtClean="0"/>
              <a:t>dead finger</a:t>
            </a:r>
            <a:r>
              <a:rPr lang="en-GB" dirty="0" smtClean="0"/>
              <a:t>, is a secondary form of </a:t>
            </a:r>
            <a:r>
              <a:rPr lang="en-GB" dirty="0" smtClean="0">
                <a:hlinkClick r:id="rId3" tooltip="Raynaud's phenomenon"/>
              </a:rPr>
              <a:t>Raynaud's syndrome</a:t>
            </a:r>
            <a:r>
              <a:rPr lang="en-GB" dirty="0" smtClean="0"/>
              <a:t>.</a:t>
            </a:r>
            <a:r>
              <a:rPr lang="en-GB" baseline="0" dirty="0" smtClean="0"/>
              <a:t> </a:t>
            </a:r>
            <a:r>
              <a:rPr lang="en-GB" sz="1200" kern="1200" dirty="0" smtClean="0">
                <a:solidFill>
                  <a:schemeClr val="tx1"/>
                </a:solidFill>
                <a:effectLst/>
                <a:latin typeface="+mn-lt"/>
                <a:ea typeface="+mn-ea"/>
                <a:cs typeface="+mn-cs"/>
              </a:rPr>
              <a:t>HAVs is </a:t>
            </a:r>
            <a:r>
              <a:rPr lang="en-GB" dirty="0" smtClean="0"/>
              <a:t> an</a:t>
            </a:r>
            <a:r>
              <a:rPr lang="en-GB" baseline="0" dirty="0" smtClean="0"/>
              <a:t> industrial</a:t>
            </a:r>
            <a:r>
              <a:rPr lang="en-GB" dirty="0" smtClean="0">
                <a:hlinkClick r:id="rId4" tooltip="Industrial injury"/>
              </a:rPr>
              <a:t> </a:t>
            </a:r>
            <a:r>
              <a:rPr lang="en-GB" dirty="0" smtClean="0"/>
              <a:t>disease triggered by continuous use of vibrating hand-held machinery. Use of the term "vibration white finger" has generally been superseded in professional usage by broader concept of HAVS, although it is still used by the general public. The symptoms of vibrating white finger are the vascular component of HAVS.</a:t>
            </a:r>
          </a:p>
          <a:p>
            <a:endParaRPr lang="en-GB" baseline="0" dirty="0" smtClean="0"/>
          </a:p>
          <a:p>
            <a:r>
              <a:rPr lang="en-GB" b="1" baseline="0" dirty="0" smtClean="0"/>
              <a:t>Hand Arm Vibration Syndrome can be contracted within 6 months</a:t>
            </a:r>
          </a:p>
          <a:p>
            <a:endParaRPr lang="en-GB" b="1" baseline="0" dirty="0" smtClean="0"/>
          </a:p>
          <a:p>
            <a:r>
              <a:rPr lang="en-GB" b="1" dirty="0" smtClean="0">
                <a:effectLst/>
              </a:rPr>
              <a:t>Staging</a:t>
            </a:r>
          </a:p>
          <a:p>
            <a:r>
              <a:rPr lang="en-GB" dirty="0" smtClean="0">
                <a:effectLst/>
              </a:rPr>
              <a:t>The Stockholm system is used to grade severity:</a:t>
            </a:r>
          </a:p>
          <a:p>
            <a:endParaRPr lang="en-GB" b="1" dirty="0" smtClean="0">
              <a:effectLst/>
            </a:endParaRPr>
          </a:p>
          <a:p>
            <a:r>
              <a:rPr lang="en-GB" b="1" dirty="0" smtClean="0">
                <a:effectLst/>
              </a:rPr>
              <a:t>Sensorineural component</a:t>
            </a:r>
          </a:p>
          <a:p>
            <a:r>
              <a:rPr lang="en-GB" dirty="0" smtClean="0">
                <a:effectLst/>
              </a:rPr>
              <a:t>0SN - exposed to vibrations but no symptoms.</a:t>
            </a:r>
          </a:p>
          <a:p>
            <a:r>
              <a:rPr lang="en-GB" dirty="0" smtClean="0">
                <a:effectLst/>
              </a:rPr>
              <a:t>1SN - intermittent numbness +/- tingling.</a:t>
            </a:r>
          </a:p>
          <a:p>
            <a:r>
              <a:rPr lang="en-GB" dirty="0" smtClean="0">
                <a:effectLst/>
              </a:rPr>
              <a:t>2SN - numbness (intermittent or continuous) with loss of feeling of touch.</a:t>
            </a:r>
          </a:p>
          <a:p>
            <a:r>
              <a:rPr lang="en-GB" dirty="0" smtClean="0">
                <a:effectLst/>
              </a:rPr>
              <a:t>3SN - numbness (intermittent or continuous) with loss of discrimination by touch +/- manual dexterity.</a:t>
            </a:r>
          </a:p>
          <a:p>
            <a:endParaRPr lang="en-GB" b="1" dirty="0" smtClean="0">
              <a:effectLst/>
            </a:endParaRPr>
          </a:p>
          <a:p>
            <a:r>
              <a:rPr lang="en-GB" b="1" dirty="0" smtClean="0">
                <a:effectLst/>
              </a:rPr>
              <a:t>Vascular component</a:t>
            </a:r>
          </a:p>
          <a:p>
            <a:r>
              <a:rPr lang="en-GB" dirty="0" smtClean="0">
                <a:effectLst/>
              </a:rPr>
              <a:t>Stage 1 - mild, with only occasional attacks affecting the tips of one or more fingers.</a:t>
            </a:r>
          </a:p>
          <a:p>
            <a:r>
              <a:rPr lang="en-GB" dirty="0" smtClean="0">
                <a:effectLst/>
              </a:rPr>
              <a:t>Stage 2 - moderate, with occasional attacks affecting the distal or middle phalanges of one or more fingers.</a:t>
            </a:r>
          </a:p>
          <a:p>
            <a:r>
              <a:rPr lang="en-GB" dirty="0" smtClean="0">
                <a:effectLst/>
              </a:rPr>
              <a:t>Stage 3 - severe, with frequent attacks affecting all phalanges of most fingers.</a:t>
            </a:r>
          </a:p>
          <a:p>
            <a:r>
              <a:rPr lang="en-GB" dirty="0" smtClean="0">
                <a:effectLst/>
              </a:rPr>
              <a:t>Stage 4 - very severe, as Stage 3, plus trophic changes in fingertips.</a:t>
            </a:r>
          </a:p>
          <a:p>
            <a:endParaRPr lang="en-GB" b="1"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D896279-ABEA-4E95-875D-DD07BC915756}" type="slidenum">
              <a:rPr lang="en-US" smtClean="0"/>
              <a:pPr/>
              <a:t>3</a:t>
            </a:fld>
            <a:endParaRPr lang="en-US"/>
          </a:p>
        </p:txBody>
      </p:sp>
    </p:spTree>
    <p:extLst>
      <p:ext uri="{BB962C8B-B14F-4D97-AF65-F5344CB8AC3E}">
        <p14:creationId xmlns:p14="http://schemas.microsoft.com/office/powerpoint/2010/main" val="377673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Key points</a:t>
            </a:r>
          </a:p>
          <a:p>
            <a:pPr marL="171450" indent="-171450">
              <a:buFont typeface="Arial" panose="020B0604020202020204" pitchFamily="34" charset="0"/>
              <a:buChar char="•"/>
            </a:pPr>
            <a:r>
              <a:rPr lang="en-GB" baseline="0" dirty="0" smtClean="0"/>
              <a:t>UK is good on Safety but Health as not had equal investment or focus</a:t>
            </a:r>
          </a:p>
          <a:p>
            <a:pPr marL="171450" indent="-171450">
              <a:buFont typeface="Arial" panose="020B0604020202020204" pitchFamily="34" charset="0"/>
              <a:buChar char="•"/>
            </a:pPr>
            <a:r>
              <a:rPr lang="en-GB" baseline="0" dirty="0" smtClean="0"/>
              <a:t>HAVS RIDDORS have decreased over time but are still a real issue</a:t>
            </a:r>
          </a:p>
          <a:p>
            <a:pPr marL="171450" indent="-171450">
              <a:buFont typeface="Arial" panose="020B0604020202020204" pitchFamily="34" charset="0"/>
              <a:buChar char="•"/>
            </a:pPr>
            <a:r>
              <a:rPr lang="en-GB" baseline="0" dirty="0" smtClean="0"/>
              <a:t>Employee litigation has increased </a:t>
            </a:r>
          </a:p>
          <a:p>
            <a:r>
              <a:rPr lang="en-GB" b="0" dirty="0" smtClean="0">
                <a:solidFill>
                  <a:schemeClr val="accent6"/>
                </a:solidFill>
              </a:rPr>
              <a:t>…………………………………………………………………………………………………………………………………………</a:t>
            </a:r>
          </a:p>
          <a:p>
            <a:r>
              <a:rPr lang="en-GB" b="1" dirty="0" smtClean="0">
                <a:solidFill>
                  <a:schemeClr val="accent6"/>
                </a:solidFill>
              </a:rPr>
              <a:t>BACKGROUND INFORMATION</a:t>
            </a:r>
            <a:endParaRPr lang="en-GB" b="1" baseline="0" dirty="0" smtClean="0">
              <a:solidFill>
                <a:schemeClr val="accent6"/>
              </a:solidFill>
            </a:endParaRPr>
          </a:p>
          <a:p>
            <a:endParaRPr lang="en-GB" b="1" baseline="0" dirty="0" smtClean="0">
              <a:solidFill>
                <a:schemeClr val="accent6"/>
              </a:solidFill>
            </a:endParaRPr>
          </a:p>
          <a:p>
            <a:pPr>
              <a:spcBef>
                <a:spcPct val="20000"/>
              </a:spcBef>
              <a:defRPr/>
            </a:pPr>
            <a:r>
              <a:rPr lang="en-GB" sz="1800" dirty="0" smtClean="0"/>
              <a:t>Employee general claims</a:t>
            </a:r>
            <a:r>
              <a:rPr lang="en-GB" sz="1800" baseline="0" dirty="0" smtClean="0"/>
              <a:t> trend - s</a:t>
            </a:r>
            <a:r>
              <a:rPr lang="en-GB" sz="1200" dirty="0" smtClean="0"/>
              <a:t>urge in employee claims </a:t>
            </a:r>
            <a:r>
              <a:rPr lang="en-GB" sz="1200" baseline="0" dirty="0" smtClean="0"/>
              <a:t>(DWF). This trend has increased due to noise claims.</a:t>
            </a:r>
            <a:endParaRPr lang="en-GB" sz="1200" dirty="0" smtClean="0"/>
          </a:p>
          <a:p>
            <a:pPr>
              <a:spcBef>
                <a:spcPct val="20000"/>
              </a:spcBef>
              <a:defRPr/>
            </a:pPr>
            <a:r>
              <a:rPr lang="en-GB" sz="1200" b="1" dirty="0" smtClean="0"/>
              <a:t>2008 18,000 claims – 2013, 60,000 claims</a:t>
            </a:r>
          </a:p>
        </p:txBody>
      </p:sp>
      <p:sp>
        <p:nvSpPr>
          <p:cNvPr id="4" name="Slide Number Placeholder 3"/>
          <p:cNvSpPr>
            <a:spLocks noGrp="1"/>
          </p:cNvSpPr>
          <p:nvPr>
            <p:ph type="sldNum" sz="quarter" idx="10"/>
          </p:nvPr>
        </p:nvSpPr>
        <p:spPr/>
        <p:txBody>
          <a:bodyPr/>
          <a:lstStyle/>
          <a:p>
            <a:fld id="{ED896279-ABEA-4E95-875D-DD07BC915756}" type="slidenum">
              <a:rPr lang="en-US" smtClean="0"/>
              <a:pPr/>
              <a:t>4</a:t>
            </a:fld>
            <a:endParaRPr lang="en-US"/>
          </a:p>
        </p:txBody>
      </p:sp>
    </p:spTree>
    <p:extLst>
      <p:ext uri="{BB962C8B-B14F-4D97-AF65-F5344CB8AC3E}">
        <p14:creationId xmlns:p14="http://schemas.microsoft.com/office/powerpoint/2010/main" val="377673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t>SUMMARY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the points system relates</a:t>
            </a:r>
            <a:r>
              <a:rPr lang="en-GB" sz="1200" kern="1200" baseline="0" dirty="0" smtClean="0">
                <a:solidFill>
                  <a:schemeClr val="tx1"/>
                </a:solidFill>
                <a:effectLst/>
                <a:latin typeface="+mn-lt"/>
                <a:ea typeface="+mn-ea"/>
                <a:cs typeface="+mn-cs"/>
              </a:rPr>
              <a:t> to tool vibration magnitude and duration of use.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Below EAV - take actions, which are relatively inexpensive and simple to carry out.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Above EAV - look for alternative processes, equipment and/or working methods which would eliminate or reduce exposure or mean people are exposed for shorter times.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Also be keeping up with what is good practice for vibration control within your industry.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No one should exceed their ELV.</a:t>
            </a:r>
          </a:p>
          <a:p>
            <a:endParaRPr lang="en-GB" dirty="0"/>
          </a:p>
        </p:txBody>
      </p:sp>
      <p:sp>
        <p:nvSpPr>
          <p:cNvPr id="4" name="Slide Number Placeholder 3"/>
          <p:cNvSpPr>
            <a:spLocks noGrp="1"/>
          </p:cNvSpPr>
          <p:nvPr>
            <p:ph type="sldNum" sz="quarter" idx="10"/>
          </p:nvPr>
        </p:nvSpPr>
        <p:spPr/>
        <p:txBody>
          <a:bodyPr/>
          <a:lstStyle/>
          <a:p>
            <a:fld id="{ED896279-ABEA-4E95-875D-DD07BC915756}" type="slidenum">
              <a:rPr lang="en-US" smtClean="0"/>
              <a:pPr/>
              <a:t>5</a:t>
            </a:fld>
            <a:endParaRPr lang="en-US"/>
          </a:p>
        </p:txBody>
      </p:sp>
    </p:spTree>
    <p:extLst>
      <p:ext uri="{BB962C8B-B14F-4D97-AF65-F5344CB8AC3E}">
        <p14:creationId xmlns:p14="http://schemas.microsoft.com/office/powerpoint/2010/main" val="193560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aseline="0" dirty="0" smtClean="0">
                <a:solidFill>
                  <a:schemeClr val="bg1"/>
                </a:solidFill>
              </a:rPr>
              <a:t>For those of you unfamiliar with the HSE point system. It is a system to allow  you to clock up that is combine the risk associated with the daily use of vibratory system. It is based on daily use and the advise is that if someone uses the equivalent of a drill with 2.5m/s2 magnitude of vibration for 8 hours they would have exposure points of 100. If they used a tool equivalent to a hammer drill on hammer of 5m/s2 for 8 hours they would amass exposure points of 400.</a:t>
            </a:r>
          </a:p>
          <a:p>
            <a:endParaRPr lang="en-GB" sz="1200" baseline="0" dirty="0" smtClean="0">
              <a:solidFill>
                <a:schemeClr val="bg1"/>
              </a:solidFill>
            </a:endParaRPr>
          </a:p>
          <a:p>
            <a:r>
              <a:rPr lang="en-GB" sz="1200" baseline="0" dirty="0" smtClean="0">
                <a:solidFill>
                  <a:schemeClr val="bg1"/>
                </a:solidFill>
              </a:rPr>
              <a:t>The advise is NOT to work above 400 points per day and if working above 100 points then to put in place controls and demonstrate ongoing reduction of the exposure risk</a:t>
            </a:r>
          </a:p>
          <a:p>
            <a:endParaRPr lang="en-GB" sz="1200" baseline="0" dirty="0" smtClean="0">
              <a:solidFill>
                <a:schemeClr val="bg1"/>
              </a:solidFill>
            </a:endParaRPr>
          </a:p>
          <a:p>
            <a:r>
              <a:rPr lang="en-GB" sz="1200" baseline="0" dirty="0" smtClean="0">
                <a:solidFill>
                  <a:schemeClr val="bg1"/>
                </a:solidFill>
              </a:rPr>
              <a:t>HOWEVER please note</a:t>
            </a:r>
          </a:p>
          <a:p>
            <a:endParaRPr lang="en-GB" sz="1200" baseline="0" dirty="0" smtClean="0">
              <a:solidFill>
                <a:schemeClr val="bg1"/>
              </a:solidFill>
            </a:endParaRPr>
          </a:p>
          <a:p>
            <a:r>
              <a:rPr lang="en-GB" baseline="0" dirty="0" smtClean="0"/>
              <a:t>Headline statistic as provided in the HSE inspector’s guide. </a:t>
            </a:r>
          </a:p>
          <a:p>
            <a:r>
              <a:rPr lang="en-GB" sz="2800" b="1" dirty="0" smtClean="0">
                <a:solidFill>
                  <a:srgbClr val="FF9933"/>
                </a:solidFill>
              </a:rPr>
              <a:t>10%</a:t>
            </a:r>
            <a:r>
              <a:rPr lang="en-GB" sz="1600" b="1" dirty="0" smtClean="0">
                <a:solidFill>
                  <a:srgbClr val="FF9933"/>
                </a:solidFill>
              </a:rPr>
              <a:t> </a:t>
            </a:r>
            <a:r>
              <a:rPr lang="en-GB" sz="1200" dirty="0" smtClean="0">
                <a:solidFill>
                  <a:schemeClr val="bg1"/>
                </a:solidFill>
              </a:rPr>
              <a:t>of employees exposed at the exposure action level will contract HAVS within </a:t>
            </a:r>
            <a:r>
              <a:rPr lang="en-GB" sz="1200" b="1" dirty="0" smtClean="0">
                <a:solidFill>
                  <a:schemeClr val="bg1"/>
                </a:solidFill>
              </a:rPr>
              <a:t>12</a:t>
            </a:r>
            <a:r>
              <a:rPr lang="en-GB" sz="1200" dirty="0" smtClean="0">
                <a:solidFill>
                  <a:schemeClr val="bg1"/>
                </a:solidFill>
              </a:rPr>
              <a:t> years or within </a:t>
            </a:r>
            <a:r>
              <a:rPr lang="en-GB" sz="1200" b="1" dirty="0" smtClean="0">
                <a:solidFill>
                  <a:schemeClr val="bg1"/>
                </a:solidFill>
              </a:rPr>
              <a:t>6</a:t>
            </a:r>
            <a:r>
              <a:rPr lang="en-GB" sz="1200" dirty="0" smtClean="0">
                <a:solidFill>
                  <a:schemeClr val="bg1"/>
                </a:solidFill>
              </a:rPr>
              <a:t> years if exposed to the exposure limit level.</a:t>
            </a:r>
          </a:p>
          <a:p>
            <a:r>
              <a:rPr lang="en-GB" sz="1200" i="1" dirty="0" smtClean="0">
                <a:solidFill>
                  <a:schemeClr val="bg1"/>
                </a:solidFill>
              </a:rPr>
              <a:t>“Exposure below the Action Value cannot be considered safe...” </a:t>
            </a:r>
            <a:endParaRPr lang="en-GB" sz="1200" dirty="0" smtClean="0">
              <a:solidFill>
                <a:schemeClr val="bg1"/>
              </a:solidFill>
            </a:endParaRPr>
          </a:p>
          <a:p>
            <a:endParaRPr lang="en-GB" sz="1200" baseline="0" dirty="0" smtClean="0">
              <a:solidFill>
                <a:schemeClr val="bg1"/>
              </a:solidFill>
            </a:endParaRPr>
          </a:p>
          <a:p>
            <a:endParaRPr lang="en-GB" sz="1200" baseline="0" dirty="0" smtClean="0">
              <a:solidFill>
                <a:schemeClr val="bg1"/>
              </a:solidFill>
            </a:endParaRPr>
          </a:p>
          <a:p>
            <a:r>
              <a:rPr lang="en-GB" sz="1200" baseline="0" dirty="0" smtClean="0">
                <a:solidFill>
                  <a:schemeClr val="bg1"/>
                </a:solidFill>
              </a:rPr>
              <a:t>Clicker question #1. Are you aware of this statistic</a:t>
            </a:r>
          </a:p>
          <a:p>
            <a:r>
              <a:rPr lang="en-GB" sz="1200" baseline="0" dirty="0" smtClean="0">
                <a:solidFill>
                  <a:schemeClr val="bg1"/>
                </a:solidFill>
              </a:rPr>
              <a:t>Clicker question #2. Given this statistic would you set your action value at 50, 75 or 100</a:t>
            </a:r>
            <a:endParaRPr lang="en-GB" baseline="0" dirty="0" smtClean="0"/>
          </a:p>
          <a:p>
            <a:r>
              <a:rPr lang="en-GB" b="0" dirty="0" smtClean="0">
                <a:solidFill>
                  <a:schemeClr val="accent6"/>
                </a:solidFill>
              </a:rPr>
              <a:t>…………………………………………………………………………………………………………………………………………</a:t>
            </a:r>
          </a:p>
          <a:p>
            <a:endParaRPr lang="en-GB" dirty="0"/>
          </a:p>
        </p:txBody>
      </p:sp>
      <p:sp>
        <p:nvSpPr>
          <p:cNvPr id="4" name="Slide Number Placeholder 3"/>
          <p:cNvSpPr>
            <a:spLocks noGrp="1"/>
          </p:cNvSpPr>
          <p:nvPr>
            <p:ph type="sldNum" sz="quarter" idx="10"/>
          </p:nvPr>
        </p:nvSpPr>
        <p:spPr/>
        <p:txBody>
          <a:bodyPr/>
          <a:lstStyle/>
          <a:p>
            <a:fld id="{ED896279-ABEA-4E95-875D-DD07BC915756}" type="slidenum">
              <a:rPr lang="en-US" smtClean="0"/>
              <a:pPr/>
              <a:t>6</a:t>
            </a:fld>
            <a:endParaRPr lang="en-US"/>
          </a:p>
        </p:txBody>
      </p:sp>
    </p:spTree>
    <p:extLst>
      <p:ext uri="{BB962C8B-B14F-4D97-AF65-F5344CB8AC3E}">
        <p14:creationId xmlns:p14="http://schemas.microsoft.com/office/powerpoint/2010/main" val="377673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much better can it be with digital monitoring </a:t>
            </a:r>
          </a:p>
          <a:p>
            <a:endParaRPr lang="en-GB" dirty="0" smtClean="0"/>
          </a:p>
          <a:p>
            <a:r>
              <a:rPr lang="en-GB" dirty="0" smtClean="0"/>
              <a:t>Assuming a solid</a:t>
            </a:r>
            <a:r>
              <a:rPr lang="en-GB" baseline="0" dirty="0" smtClean="0"/>
              <a:t> effort to tag tools with a truly Representative vibration level of the work to be undertaken Reactec would suggest that the error will be less than 40%</a:t>
            </a:r>
          </a:p>
          <a:p>
            <a:endParaRPr lang="en-GB" baseline="0" dirty="0" smtClean="0"/>
          </a:p>
        </p:txBody>
      </p:sp>
      <p:sp>
        <p:nvSpPr>
          <p:cNvPr id="4" name="Slide Number Placeholder 3"/>
          <p:cNvSpPr>
            <a:spLocks noGrp="1"/>
          </p:cNvSpPr>
          <p:nvPr>
            <p:ph type="sldNum" sz="quarter" idx="10"/>
          </p:nvPr>
        </p:nvSpPr>
        <p:spPr/>
        <p:txBody>
          <a:bodyPr/>
          <a:lstStyle/>
          <a:p>
            <a:fld id="{ED896279-ABEA-4E95-875D-DD07BC915756}" type="slidenum">
              <a:rPr lang="en-US" smtClean="0"/>
              <a:pPr/>
              <a:t>7</a:t>
            </a:fld>
            <a:endParaRPr lang="en-US"/>
          </a:p>
        </p:txBody>
      </p:sp>
    </p:spTree>
    <p:extLst>
      <p:ext uri="{BB962C8B-B14F-4D97-AF65-F5344CB8AC3E}">
        <p14:creationId xmlns:p14="http://schemas.microsoft.com/office/powerpoint/2010/main" val="294461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SUMMARY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Summary of last three slides as the three key benefits of Reactec</a:t>
            </a:r>
            <a:r>
              <a:rPr lang="en-GB" b="0" baseline="0" dirty="0" smtClean="0"/>
              <a:t> Analytics Platform.</a:t>
            </a:r>
            <a:endParaRPr lang="en-GB" b="0" dirty="0" smtClean="0"/>
          </a:p>
        </p:txBody>
      </p:sp>
      <p:sp>
        <p:nvSpPr>
          <p:cNvPr id="4" name="Slide Number Placeholder 3"/>
          <p:cNvSpPr>
            <a:spLocks noGrp="1"/>
          </p:cNvSpPr>
          <p:nvPr>
            <p:ph type="sldNum" sz="quarter" idx="10"/>
          </p:nvPr>
        </p:nvSpPr>
        <p:spPr/>
        <p:txBody>
          <a:bodyPr/>
          <a:lstStyle/>
          <a:p>
            <a:fld id="{ED896279-ABEA-4E95-875D-DD07BC915756}" type="slidenum">
              <a:rPr lang="en-US" smtClean="0"/>
              <a:pPr/>
              <a:t>8</a:t>
            </a:fld>
            <a:endParaRPr lang="en-US"/>
          </a:p>
        </p:txBody>
      </p:sp>
    </p:spTree>
    <p:extLst>
      <p:ext uri="{BB962C8B-B14F-4D97-AF65-F5344CB8AC3E}">
        <p14:creationId xmlns:p14="http://schemas.microsoft.com/office/powerpoint/2010/main" val="372855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illustrate this in a more</a:t>
            </a:r>
            <a:r>
              <a:rPr lang="en-GB" baseline="0" dirty="0" smtClean="0"/>
              <a:t> direct way</a:t>
            </a:r>
          </a:p>
          <a:p>
            <a:endParaRPr lang="en-GB" baseline="0" dirty="0" smtClean="0"/>
          </a:p>
          <a:p>
            <a:r>
              <a:rPr lang="en-GB" baseline="0" dirty="0" smtClean="0"/>
              <a:t>We have looked at one particular tools use within a single customer, looking at the identical tool’s use over 4 different operators and graphed as a % difference to the programmed level of 21m/s/s</a:t>
            </a:r>
          </a:p>
          <a:p>
            <a:endParaRPr lang="en-GB" baseline="0" dirty="0" smtClean="0"/>
          </a:p>
          <a:p>
            <a:r>
              <a:rPr lang="en-GB" baseline="0" dirty="0" smtClean="0"/>
              <a:t>Operators 4 uses the tool quite differently to Operator 2.</a:t>
            </a:r>
          </a:p>
          <a:p>
            <a:endParaRPr lang="en-GB" baseline="0" dirty="0" smtClean="0"/>
          </a:p>
          <a:p>
            <a:r>
              <a:rPr lang="en-GB" baseline="0" dirty="0" smtClean="0"/>
              <a:t>Relative to the reported exposure of 370 points for 25 </a:t>
            </a:r>
            <a:r>
              <a:rPr lang="en-GB" baseline="0" dirty="0" err="1" smtClean="0"/>
              <a:t>mins</a:t>
            </a:r>
            <a:r>
              <a:rPr lang="en-GB" baseline="0" dirty="0" smtClean="0"/>
              <a:t> work, The HAVmeter would suggest he would receive 1,470 points. </a:t>
            </a:r>
          </a:p>
          <a:p>
            <a:endParaRPr lang="en-GB" baseline="0" dirty="0" smtClean="0"/>
          </a:p>
          <a:p>
            <a:r>
              <a:rPr lang="en-GB" baseline="0" dirty="0" smtClean="0"/>
              <a:t>Remember the exposure points are proportional to the square of the vibration level. So even small errors are significant</a:t>
            </a:r>
            <a:endParaRPr lang="en-GB" dirty="0"/>
          </a:p>
        </p:txBody>
      </p:sp>
      <p:sp>
        <p:nvSpPr>
          <p:cNvPr id="4" name="Slide Number Placeholder 3"/>
          <p:cNvSpPr>
            <a:spLocks noGrp="1"/>
          </p:cNvSpPr>
          <p:nvPr>
            <p:ph type="sldNum" sz="quarter" idx="10"/>
          </p:nvPr>
        </p:nvSpPr>
        <p:spPr/>
        <p:txBody>
          <a:bodyPr/>
          <a:lstStyle/>
          <a:p>
            <a:fld id="{ED896279-ABEA-4E95-875D-DD07BC915756}" type="slidenum">
              <a:rPr lang="en-US" smtClean="0"/>
              <a:pPr/>
              <a:t>9</a:t>
            </a:fld>
            <a:endParaRPr lang="en-US"/>
          </a:p>
        </p:txBody>
      </p:sp>
    </p:spTree>
    <p:extLst>
      <p:ext uri="{BB962C8B-B14F-4D97-AF65-F5344CB8AC3E}">
        <p14:creationId xmlns:p14="http://schemas.microsoft.com/office/powerpoint/2010/main" val="22691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24E91C-BC97-4E6C-84EA-A15CA5821BE9}" type="datetimeFigureOut">
              <a:rPr lang="en-GB" smtClean="0"/>
              <a:t>26/02/2016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7541E-25F1-405C-9D2D-78C0AA3E6303}" type="slidenum">
              <a:rPr lang="en-GB" smtClean="0"/>
              <a:t>‹#›</a:t>
            </a:fld>
            <a:endParaRPr lang="en-GB"/>
          </a:p>
        </p:txBody>
      </p:sp>
    </p:spTree>
    <p:extLst>
      <p:ext uri="{BB962C8B-B14F-4D97-AF65-F5344CB8AC3E}">
        <p14:creationId xmlns:p14="http://schemas.microsoft.com/office/powerpoint/2010/main" val="121747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24E91C-BC97-4E6C-84EA-A15CA5821BE9}" type="datetimeFigureOut">
              <a:rPr lang="en-GB" smtClean="0"/>
              <a:t>26/02/2016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7541E-25F1-405C-9D2D-78C0AA3E6303}"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260649"/>
            <a:ext cx="1896579" cy="579510"/>
          </a:xfrm>
          <a:prstGeom prst="rect">
            <a:avLst/>
          </a:prstGeom>
        </p:spPr>
      </p:pic>
    </p:spTree>
    <p:extLst>
      <p:ext uri="{BB962C8B-B14F-4D97-AF65-F5344CB8AC3E}">
        <p14:creationId xmlns:p14="http://schemas.microsoft.com/office/powerpoint/2010/main" val="135553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24E91C-BC97-4E6C-84EA-A15CA5821BE9}" type="datetimeFigureOut">
              <a:rPr lang="en-GB" smtClean="0"/>
              <a:t>26/02/2016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7541E-25F1-405C-9D2D-78C0AA3E6303}"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260649"/>
            <a:ext cx="1896579" cy="579510"/>
          </a:xfrm>
          <a:prstGeom prst="rect">
            <a:avLst/>
          </a:prstGeom>
        </p:spPr>
      </p:pic>
    </p:spTree>
    <p:extLst>
      <p:ext uri="{BB962C8B-B14F-4D97-AF65-F5344CB8AC3E}">
        <p14:creationId xmlns:p14="http://schemas.microsoft.com/office/powerpoint/2010/main" val="261798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a:xfrm>
            <a:off x="6804248" y="6165304"/>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5"/>
          <p:cNvSpPr>
            <a:spLocks noGrp="1"/>
          </p:cNvSpPr>
          <p:nvPr>
            <p:ph type="sldNum" sz="quarter" idx="12"/>
          </p:nvPr>
        </p:nvSpPr>
        <p:spPr>
          <a:xfrm>
            <a:off x="6974904" y="6309320"/>
            <a:ext cx="2133600" cy="365125"/>
          </a:xfrm>
          <a:prstGeom prst="rect">
            <a:avLst/>
          </a:prstGeom>
        </p:spPr>
        <p:txBody>
          <a:bodyPr/>
          <a:lstStyle>
            <a:lvl1pPr algn="r">
              <a:defRPr sz="1600"/>
            </a:lvl1pPr>
          </a:lstStyle>
          <a:p>
            <a:r>
              <a:rPr lang="en-US" dirty="0" smtClean="0"/>
              <a:t>Page </a:t>
            </a:r>
            <a:fld id="{892D951E-0C71-4BEF-88CB-77985E44C6DB}" type="slidenum">
              <a:rPr lang="en-US" sz="1400" smtClean="0"/>
              <a:pPr/>
              <a:t>‹#›</a:t>
            </a:fld>
            <a:endParaRPr lang="en-US" sz="140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260649"/>
            <a:ext cx="1896579" cy="579510"/>
          </a:xfrm>
          <a:prstGeom prst="rect">
            <a:avLst/>
          </a:prstGeom>
        </p:spPr>
      </p:pic>
    </p:spTree>
    <p:extLst>
      <p:ext uri="{BB962C8B-B14F-4D97-AF65-F5344CB8AC3E}">
        <p14:creationId xmlns:p14="http://schemas.microsoft.com/office/powerpoint/2010/main" val="16408101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Portfolio Thre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4789147" y="0"/>
            <a:ext cx="2172142" cy="6858000"/>
          </a:xfrm>
        </p:spPr>
        <p:txBody>
          <a:bodyPr/>
          <a:lstStyle/>
          <a:p>
            <a:endParaRPr lang="en-US"/>
          </a:p>
        </p:txBody>
      </p:sp>
    </p:spTree>
    <p:extLst>
      <p:ext uri="{BB962C8B-B14F-4D97-AF65-F5344CB8AC3E}">
        <p14:creationId xmlns:p14="http://schemas.microsoft.com/office/powerpoint/2010/main" val="3199464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24E91C-BC97-4E6C-84EA-A15CA5821BE9}" type="datetimeFigureOut">
              <a:rPr lang="en-GB" smtClean="0"/>
              <a:t>26/02/2016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7541E-25F1-405C-9D2D-78C0AA3E6303}"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260649"/>
            <a:ext cx="1896579" cy="579510"/>
          </a:xfrm>
          <a:prstGeom prst="rect">
            <a:avLst/>
          </a:prstGeom>
        </p:spPr>
      </p:pic>
    </p:spTree>
    <p:extLst>
      <p:ext uri="{BB962C8B-B14F-4D97-AF65-F5344CB8AC3E}">
        <p14:creationId xmlns:p14="http://schemas.microsoft.com/office/powerpoint/2010/main" val="267848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24E91C-BC97-4E6C-84EA-A15CA5821BE9}" type="datetimeFigureOut">
              <a:rPr lang="en-GB" smtClean="0"/>
              <a:t>26/02/2016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7541E-25F1-405C-9D2D-78C0AA3E6303}" type="slidenum">
              <a:rPr lang="en-GB" smtClean="0"/>
              <a:t>‹#›</a:t>
            </a:fld>
            <a:endParaRPr lang="en-GB"/>
          </a:p>
        </p:txBody>
      </p:sp>
    </p:spTree>
    <p:extLst>
      <p:ext uri="{BB962C8B-B14F-4D97-AF65-F5344CB8AC3E}">
        <p14:creationId xmlns:p14="http://schemas.microsoft.com/office/powerpoint/2010/main" val="102229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24E91C-BC97-4E6C-84EA-A15CA5821BE9}" type="datetimeFigureOut">
              <a:rPr lang="en-GB" smtClean="0"/>
              <a:t>26/02/2016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7541E-25F1-405C-9D2D-78C0AA3E6303}" type="slidenum">
              <a:rPr lang="en-GB" smtClean="0"/>
              <a:t>‹#›</a:t>
            </a:fld>
            <a:endParaRPr lang="en-GB"/>
          </a:p>
        </p:txBody>
      </p:sp>
    </p:spTree>
    <p:extLst>
      <p:ext uri="{BB962C8B-B14F-4D97-AF65-F5344CB8AC3E}">
        <p14:creationId xmlns:p14="http://schemas.microsoft.com/office/powerpoint/2010/main" val="173024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24E91C-BC97-4E6C-84EA-A15CA5821BE9}" type="datetimeFigureOut">
              <a:rPr lang="en-GB" smtClean="0"/>
              <a:t>26/02/2016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F7541E-25F1-405C-9D2D-78C0AA3E6303}" type="slidenum">
              <a:rPr lang="en-GB" smtClean="0"/>
              <a:t>‹#›</a:t>
            </a:fld>
            <a:endParaRPr lang="en-GB"/>
          </a:p>
        </p:txBody>
      </p:sp>
    </p:spTree>
    <p:extLst>
      <p:ext uri="{BB962C8B-B14F-4D97-AF65-F5344CB8AC3E}">
        <p14:creationId xmlns:p14="http://schemas.microsoft.com/office/powerpoint/2010/main" val="226871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24E91C-BC97-4E6C-84EA-A15CA5821BE9}" type="datetimeFigureOut">
              <a:rPr lang="en-GB" smtClean="0"/>
              <a:t>26/02/2016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F7541E-25F1-405C-9D2D-78C0AA3E6303}" type="slidenum">
              <a:rPr lang="en-GB" smtClean="0"/>
              <a:t>‹#›</a:t>
            </a:fld>
            <a:endParaRPr lang="en-GB"/>
          </a:p>
        </p:txBody>
      </p:sp>
    </p:spTree>
    <p:extLst>
      <p:ext uri="{BB962C8B-B14F-4D97-AF65-F5344CB8AC3E}">
        <p14:creationId xmlns:p14="http://schemas.microsoft.com/office/powerpoint/2010/main" val="202538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4E91C-BC97-4E6C-84EA-A15CA5821BE9}" type="datetimeFigureOut">
              <a:rPr lang="en-GB" smtClean="0"/>
              <a:t>26/02/2016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7541E-25F1-405C-9D2D-78C0AA3E6303}" type="slidenum">
              <a:rPr lang="en-GB" smtClean="0"/>
              <a:t>‹#›</a:t>
            </a:fld>
            <a:endParaRPr lang="en-GB"/>
          </a:p>
        </p:txBody>
      </p:sp>
    </p:spTree>
    <p:extLst>
      <p:ext uri="{BB962C8B-B14F-4D97-AF65-F5344CB8AC3E}">
        <p14:creationId xmlns:p14="http://schemas.microsoft.com/office/powerpoint/2010/main" val="349997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4E91C-BC97-4E6C-84EA-A15CA5821BE9}" type="datetimeFigureOut">
              <a:rPr lang="en-GB" smtClean="0"/>
              <a:t>26/02/2016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7541E-25F1-405C-9D2D-78C0AA3E6303}" type="slidenum">
              <a:rPr lang="en-GB" smtClean="0"/>
              <a:t>‹#›</a:t>
            </a:fld>
            <a:endParaRPr lang="en-GB"/>
          </a:p>
        </p:txBody>
      </p:sp>
    </p:spTree>
    <p:extLst>
      <p:ext uri="{BB962C8B-B14F-4D97-AF65-F5344CB8AC3E}">
        <p14:creationId xmlns:p14="http://schemas.microsoft.com/office/powerpoint/2010/main" val="335002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4E91C-BC97-4E6C-84EA-A15CA5821BE9}" type="datetimeFigureOut">
              <a:rPr lang="en-GB" smtClean="0"/>
              <a:t>26/02/2016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7541E-25F1-405C-9D2D-78C0AA3E6303}"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260649"/>
            <a:ext cx="1896579" cy="579510"/>
          </a:xfrm>
          <a:prstGeom prst="rect">
            <a:avLst/>
          </a:prstGeom>
        </p:spPr>
      </p:pic>
    </p:spTree>
    <p:extLst>
      <p:ext uri="{BB962C8B-B14F-4D97-AF65-F5344CB8AC3E}">
        <p14:creationId xmlns:p14="http://schemas.microsoft.com/office/powerpoint/2010/main" val="148417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4E91C-BC97-4E6C-84EA-A15CA5821BE9}" type="datetimeFigureOut">
              <a:rPr lang="en-GB" smtClean="0"/>
              <a:t>26/02/2016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7541E-25F1-405C-9D2D-78C0AA3E6303}" type="slidenum">
              <a:rPr lang="en-GB" smtClean="0"/>
              <a:t>‹#›</a:t>
            </a:fld>
            <a:endParaRPr lang="en-GB"/>
          </a:p>
        </p:txBody>
      </p:sp>
    </p:spTree>
    <p:extLst>
      <p:ext uri="{BB962C8B-B14F-4D97-AF65-F5344CB8AC3E}">
        <p14:creationId xmlns:p14="http://schemas.microsoft.com/office/powerpoint/2010/main" val="82873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reactec.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reactec.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sales@firstintegrated.co.uk" TargetMode="External"/><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15616" y="2833504"/>
            <a:ext cx="144016" cy="9098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95536" y="6381328"/>
            <a:ext cx="144016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5" descr="Invest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4608" y="6021288"/>
            <a:ext cx="865064" cy="576709"/>
          </a:xfrm>
          <a:prstGeom prst="rect">
            <a:avLst/>
          </a:prstGeom>
          <a:noFill/>
          <a:ln w="9525">
            <a:noFill/>
            <a:miter lim="800000"/>
            <a:headEnd/>
            <a:tailEnd/>
          </a:ln>
        </p:spPr>
      </p:pic>
      <p:sp>
        <p:nvSpPr>
          <p:cNvPr id="3" name="TextBox 2"/>
          <p:cNvSpPr txBox="1"/>
          <p:nvPr/>
        </p:nvSpPr>
        <p:spPr>
          <a:xfrm>
            <a:off x="1475656" y="2833504"/>
            <a:ext cx="7416824" cy="1631216"/>
          </a:xfrm>
          <a:prstGeom prst="rect">
            <a:avLst/>
          </a:prstGeom>
          <a:noFill/>
        </p:spPr>
        <p:txBody>
          <a:bodyPr wrap="square" rtlCol="0">
            <a:spAutoFit/>
          </a:bodyPr>
          <a:lstStyle/>
          <a:p>
            <a:r>
              <a:rPr lang="en-GB" sz="3600" dirty="0" smtClean="0">
                <a:latin typeface="Arial Black" panose="020B0A04020102020204" pitchFamily="34" charset="0"/>
              </a:rPr>
              <a:t>Reactec Analytics Platform</a:t>
            </a:r>
          </a:p>
          <a:p>
            <a:r>
              <a:rPr lang="en-GB" sz="3200" dirty="0"/>
              <a:t>The future of HAVS Monitoring systems with DROPS risk mitigation inbuilt</a:t>
            </a:r>
            <a:endParaRPr lang="en-GB" sz="3200" dirty="0">
              <a:latin typeface="Arial Black" panose="020B0A040201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457" y="6189884"/>
            <a:ext cx="2017514" cy="506600"/>
          </a:xfrm>
          <a:prstGeom prst="rect">
            <a:avLst/>
          </a:prstGeom>
        </p:spPr>
      </p:pic>
      <p:sp>
        <p:nvSpPr>
          <p:cNvPr id="5" name="Rectangle 4"/>
          <p:cNvSpPr/>
          <p:nvPr/>
        </p:nvSpPr>
        <p:spPr>
          <a:xfrm>
            <a:off x="6876457" y="6489340"/>
            <a:ext cx="2016023" cy="207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499992" y="5919083"/>
            <a:ext cx="2449763" cy="246221"/>
          </a:xfrm>
          <a:prstGeom prst="rect">
            <a:avLst/>
          </a:prstGeom>
          <a:noFill/>
        </p:spPr>
        <p:txBody>
          <a:bodyPr wrap="square" rtlCol="0">
            <a:spAutoFit/>
          </a:bodyPr>
          <a:lstStyle/>
          <a:p>
            <a:r>
              <a:rPr lang="en-GB" sz="1000" dirty="0" smtClean="0"/>
              <a:t>Designers and manufacturers of the</a:t>
            </a:r>
            <a:endParaRPr lang="en-GB" sz="1000" dirty="0"/>
          </a:p>
        </p:txBody>
      </p:sp>
      <p:sp>
        <p:nvSpPr>
          <p:cNvPr id="9" name="TextBox 8"/>
          <p:cNvSpPr txBox="1"/>
          <p:nvPr/>
        </p:nvSpPr>
        <p:spPr>
          <a:xfrm>
            <a:off x="2453474" y="6105490"/>
            <a:ext cx="6222982" cy="707886"/>
          </a:xfrm>
          <a:prstGeom prst="rect">
            <a:avLst/>
          </a:prstGeom>
          <a:noFill/>
        </p:spPr>
        <p:txBody>
          <a:bodyPr wrap="square" rtlCol="0">
            <a:spAutoFit/>
          </a:bodyPr>
          <a:lstStyle/>
          <a:p>
            <a:pPr algn="ctr"/>
            <a:r>
              <a:rPr lang="en-GB" sz="2800" dirty="0" smtClean="0">
                <a:solidFill>
                  <a:schemeClr val="accent6"/>
                </a:solidFill>
                <a:latin typeface="Arial Black" panose="020B0A04020102020204" pitchFamily="34" charset="0"/>
                <a:cs typeface="Arial" panose="020B0604020202020204" pitchFamily="34" charset="0"/>
              </a:rPr>
              <a:t>HAV</a:t>
            </a:r>
            <a:r>
              <a:rPr lang="en-GB" sz="2800" dirty="0" smtClean="0">
                <a:latin typeface="Arial Black" panose="020B0A04020102020204" pitchFamily="34" charset="0"/>
                <a:cs typeface="Arial" panose="020B0604020202020204" pitchFamily="34" charset="0"/>
              </a:rPr>
              <a:t>WEAR</a:t>
            </a:r>
            <a:r>
              <a:rPr lang="en-GB" sz="3200" dirty="0" smtClean="0">
                <a:latin typeface="Arial Black" panose="020B0A04020102020204" pitchFamily="34" charset="0"/>
                <a:cs typeface="Arial" panose="020B0604020202020204" pitchFamily="34" charset="0"/>
              </a:rPr>
              <a:t/>
            </a:r>
            <a:br>
              <a:rPr lang="en-GB" sz="3200" dirty="0" smtClean="0">
                <a:latin typeface="Arial Black" panose="020B0A04020102020204" pitchFamily="34" charset="0"/>
                <a:cs typeface="Arial" panose="020B0604020202020204" pitchFamily="34" charset="0"/>
              </a:rPr>
            </a:br>
            <a:endParaRPr lang="en-GB" sz="1100" dirty="0">
              <a:latin typeface="Arial Black" panose="020B0A04020102020204" pitchFamily="34" charset="0"/>
            </a:endParaRPr>
          </a:p>
        </p:txBody>
      </p:sp>
    </p:spTree>
    <p:extLst>
      <p:ext uri="{BB962C8B-B14F-4D97-AF65-F5344CB8AC3E}">
        <p14:creationId xmlns:p14="http://schemas.microsoft.com/office/powerpoint/2010/main" val="290391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700808"/>
            <a:ext cx="9144000" cy="41543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766955" y="1700808"/>
            <a:ext cx="3927761" cy="3927761"/>
          </a:xfrm>
          <a:prstGeom prst="ellipse">
            <a:avLst/>
          </a:prstGeom>
          <a:solidFill>
            <a:schemeClr val="bg1"/>
          </a:solidFill>
          <a:ln w="165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mtClean="0">
                <a:solidFill>
                  <a:srgbClr val="000000"/>
                </a:solidFill>
                <a:cs typeface="Arial" pitchFamily="34" charset="0"/>
              </a:rPr>
              <a:t>Page </a:t>
            </a:r>
            <a:fld id="{220C10BE-E653-4E91-BCE2-BBDFB98D66B0}" type="slidenum">
              <a:rPr lang="en-US" altLang="en-US" smtClean="0">
                <a:solidFill>
                  <a:srgbClr val="000000"/>
                </a:solidFill>
                <a:cs typeface="Arial" pitchFamily="34" charset="0"/>
              </a:rPr>
              <a:pPr eaLnBrk="1" fontAlgn="base" hangingPunct="1">
                <a:spcBef>
                  <a:spcPct val="0"/>
                </a:spcBef>
                <a:spcAft>
                  <a:spcPct val="0"/>
                </a:spcAft>
              </a:pPr>
              <a:t>10</a:t>
            </a:fld>
            <a:endParaRPr lang="en-US" altLang="en-US" smtClean="0">
              <a:solidFill>
                <a:srgbClr val="000000"/>
              </a:solidFill>
              <a:cs typeface="Arial" pitchFamily="34" charset="0"/>
            </a:endParaRPr>
          </a:p>
        </p:txBody>
      </p:sp>
      <p:sp>
        <p:nvSpPr>
          <p:cNvPr id="6" name="Rectangle 5"/>
          <p:cNvSpPr>
            <a:spLocks noChangeArrowheads="1"/>
          </p:cNvSpPr>
          <p:nvPr/>
        </p:nvSpPr>
        <p:spPr bwMode="auto">
          <a:xfrm>
            <a:off x="539551" y="1052736"/>
            <a:ext cx="8326925" cy="576411"/>
          </a:xfrm>
          <a:prstGeom prst="rect">
            <a:avLst/>
          </a:prstGeom>
          <a:noFill/>
          <a:ln w="9525">
            <a:noFill/>
            <a:miter lim="800000"/>
            <a:headEnd/>
            <a:tailEnd/>
          </a:ln>
        </p:spPr>
        <p:txBody>
          <a:bodyPr anchor="t"/>
          <a:lstStyle/>
          <a:p>
            <a:pPr eaLnBrk="0" fontAlgn="base" hangingPunct="0">
              <a:spcBef>
                <a:spcPct val="0"/>
              </a:spcBef>
              <a:spcAft>
                <a:spcPct val="0"/>
              </a:spcAft>
            </a:pPr>
            <a:r>
              <a:rPr lang="en-GB" sz="2200" b="1" dirty="0" smtClean="0">
                <a:solidFill>
                  <a:srgbClr val="FF9900"/>
                </a:solidFill>
              </a:rPr>
              <a:t>Reactec monitoring devices</a:t>
            </a:r>
            <a:endParaRPr lang="en-AU" sz="2400" b="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557" y="2780928"/>
            <a:ext cx="2192556" cy="2338990"/>
          </a:xfrm>
          <a:prstGeom prst="rect">
            <a:avLst/>
          </a:prstGeom>
        </p:spPr>
      </p:pic>
      <p:sp>
        <p:nvSpPr>
          <p:cNvPr id="11" name="Oval 10"/>
          <p:cNvSpPr/>
          <p:nvPr/>
        </p:nvSpPr>
        <p:spPr>
          <a:xfrm>
            <a:off x="4532671" y="2309551"/>
            <a:ext cx="3927761" cy="3927761"/>
          </a:xfrm>
          <a:prstGeom prst="ellipse">
            <a:avLst/>
          </a:prstGeom>
          <a:solidFill>
            <a:schemeClr val="bg1"/>
          </a:solidFill>
          <a:ln w="165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918" y="2856235"/>
            <a:ext cx="2713645" cy="3195953"/>
          </a:xfrm>
          <a:prstGeom prst="rect">
            <a:avLst/>
          </a:prstGeom>
        </p:spPr>
      </p:pic>
      <p:sp>
        <p:nvSpPr>
          <p:cNvPr id="12" name="TextBox 11"/>
          <p:cNvSpPr txBox="1"/>
          <p:nvPr/>
        </p:nvSpPr>
        <p:spPr>
          <a:xfrm>
            <a:off x="5066354" y="2640211"/>
            <a:ext cx="2860394" cy="707886"/>
          </a:xfrm>
          <a:prstGeom prst="rect">
            <a:avLst/>
          </a:prstGeom>
          <a:noFill/>
        </p:spPr>
        <p:txBody>
          <a:bodyPr wrap="square" rtlCol="0">
            <a:spAutoFit/>
          </a:bodyPr>
          <a:lstStyle/>
          <a:p>
            <a:pPr algn="ctr"/>
            <a:r>
              <a:rPr lang="en-GB" sz="2800" dirty="0" smtClean="0">
                <a:solidFill>
                  <a:schemeClr val="accent6"/>
                </a:solidFill>
                <a:latin typeface="Arial Black" panose="020B0A04020102020204" pitchFamily="34" charset="0"/>
                <a:cs typeface="Arial" panose="020B0604020202020204" pitchFamily="34" charset="0"/>
              </a:rPr>
              <a:t>HAV</a:t>
            </a:r>
            <a:r>
              <a:rPr lang="en-GB" sz="2800" dirty="0" smtClean="0">
                <a:latin typeface="Arial Black" panose="020B0A04020102020204" pitchFamily="34" charset="0"/>
                <a:cs typeface="Arial" panose="020B0604020202020204" pitchFamily="34" charset="0"/>
              </a:rPr>
              <a:t>WEAR</a:t>
            </a:r>
            <a:r>
              <a:rPr lang="en-GB" sz="3200" dirty="0" smtClean="0">
                <a:latin typeface="Arial Black" panose="020B0A04020102020204" pitchFamily="34" charset="0"/>
                <a:cs typeface="Arial" panose="020B0604020202020204" pitchFamily="34" charset="0"/>
              </a:rPr>
              <a:t/>
            </a:r>
            <a:br>
              <a:rPr lang="en-GB" sz="3200" dirty="0" smtClean="0">
                <a:latin typeface="Arial Black" panose="020B0A04020102020204" pitchFamily="34" charset="0"/>
                <a:cs typeface="Arial" panose="020B0604020202020204" pitchFamily="34" charset="0"/>
              </a:rPr>
            </a:br>
            <a:endParaRPr lang="en-GB" sz="1100" dirty="0">
              <a:latin typeface="Arial Black" panose="020B0A04020102020204" pitchFamily="34" charset="0"/>
            </a:endParaRPr>
          </a:p>
        </p:txBody>
      </p:sp>
      <p:sp>
        <p:nvSpPr>
          <p:cNvPr id="13" name="TextBox 12"/>
          <p:cNvSpPr txBox="1"/>
          <p:nvPr/>
        </p:nvSpPr>
        <p:spPr>
          <a:xfrm>
            <a:off x="1300638" y="2204864"/>
            <a:ext cx="2860394" cy="692497"/>
          </a:xfrm>
          <a:prstGeom prst="rect">
            <a:avLst/>
          </a:prstGeom>
          <a:noFill/>
        </p:spPr>
        <p:txBody>
          <a:bodyPr wrap="square" rtlCol="0">
            <a:spAutoFit/>
          </a:bodyPr>
          <a:lstStyle/>
          <a:p>
            <a:pPr algn="ctr"/>
            <a:r>
              <a:rPr lang="en-GB" sz="2800" dirty="0" smtClean="0">
                <a:solidFill>
                  <a:schemeClr val="accent6"/>
                </a:solidFill>
                <a:latin typeface="Arial Black" panose="020B0A04020102020204" pitchFamily="34" charset="0"/>
                <a:cs typeface="Arial" panose="020B0604020202020204" pitchFamily="34" charset="0"/>
              </a:rPr>
              <a:t>HAV</a:t>
            </a:r>
            <a:r>
              <a:rPr lang="en-GB" sz="2800" dirty="0" smtClean="0">
                <a:latin typeface="Arial Black" panose="020B0A04020102020204" pitchFamily="34" charset="0"/>
                <a:cs typeface="Arial" panose="020B0604020202020204" pitchFamily="34" charset="0"/>
              </a:rPr>
              <a:t>METER</a:t>
            </a:r>
            <a:r>
              <a:rPr lang="en-GB" sz="3200" dirty="0" smtClean="0">
                <a:latin typeface="Arial Black" panose="020B0A04020102020204" pitchFamily="34" charset="0"/>
                <a:cs typeface="Arial" panose="020B0604020202020204" pitchFamily="34" charset="0"/>
              </a:rPr>
              <a:t/>
            </a:r>
            <a:br>
              <a:rPr lang="en-GB" sz="3200" dirty="0" smtClean="0">
                <a:latin typeface="Arial Black" panose="020B0A04020102020204" pitchFamily="34" charset="0"/>
                <a:cs typeface="Arial" panose="020B0604020202020204" pitchFamily="34" charset="0"/>
              </a:rPr>
            </a:br>
            <a:endParaRPr lang="en-GB" sz="1100" dirty="0">
              <a:latin typeface="Arial Black" panose="020B0A04020102020204" pitchFamily="34" charset="0"/>
            </a:endParaRPr>
          </a:p>
        </p:txBody>
      </p:sp>
    </p:spTree>
    <p:extLst>
      <p:ext uri="{BB962C8B-B14F-4D97-AF65-F5344CB8AC3E}">
        <p14:creationId xmlns:p14="http://schemas.microsoft.com/office/powerpoint/2010/main" val="219289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7"/>
          <p:cNvSpPr>
            <a:spLocks noChangeArrowheads="1"/>
          </p:cNvSpPr>
          <p:nvPr/>
        </p:nvSpPr>
        <p:spPr bwMode="auto">
          <a:xfrm>
            <a:off x="179512" y="15802"/>
            <a:ext cx="568801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2400" b="1" dirty="0" smtClean="0">
              <a:solidFill>
                <a:srgbClr val="FF9900"/>
              </a:solidFill>
            </a:endParaRPr>
          </a:p>
          <a:p>
            <a:pPr eaLnBrk="1" hangingPunct="1"/>
            <a:r>
              <a:rPr lang="en-GB" altLang="en-US" sz="2200" b="1" dirty="0" smtClean="0">
                <a:solidFill>
                  <a:srgbClr val="FF9900"/>
                </a:solidFill>
              </a:rPr>
              <a:t>How it works</a:t>
            </a:r>
            <a:endParaRPr lang="en-GB" altLang="en-US" sz="2200" b="1" dirty="0">
              <a:solidFill>
                <a:srgbClr val="FF9900"/>
              </a:solidFill>
            </a:endParaRP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mtClean="0">
                <a:solidFill>
                  <a:srgbClr val="000000"/>
                </a:solidFill>
                <a:cs typeface="Arial" pitchFamily="34" charset="0"/>
              </a:rPr>
              <a:t>Page </a:t>
            </a:r>
            <a:fld id="{220C10BE-E653-4E91-BCE2-BBDFB98D66B0}" type="slidenum">
              <a:rPr lang="en-US" altLang="en-US" smtClean="0">
                <a:solidFill>
                  <a:srgbClr val="000000"/>
                </a:solidFill>
                <a:cs typeface="Arial" pitchFamily="34" charset="0"/>
              </a:rPr>
              <a:pPr eaLnBrk="1" fontAlgn="base" hangingPunct="1">
                <a:spcBef>
                  <a:spcPct val="0"/>
                </a:spcBef>
                <a:spcAft>
                  <a:spcPct val="0"/>
                </a:spcAft>
              </a:pPr>
              <a:t>11</a:t>
            </a:fld>
            <a:endParaRPr lang="en-US" altLang="en-US" smtClean="0">
              <a:solidFill>
                <a:srgbClr val="000000"/>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5871"/>
            <a:ext cx="9144000" cy="561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28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2638"/>
            <a:ext cx="8172399" cy="674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4" name="Rectangle 7"/>
          <p:cNvSpPr>
            <a:spLocks noChangeArrowheads="1"/>
          </p:cNvSpPr>
          <p:nvPr/>
        </p:nvSpPr>
        <p:spPr bwMode="auto">
          <a:xfrm>
            <a:off x="539552" y="-170730"/>
            <a:ext cx="568801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2400" b="1" dirty="0" smtClean="0">
              <a:solidFill>
                <a:srgbClr val="FF9900"/>
              </a:solidFill>
            </a:endParaRPr>
          </a:p>
          <a:p>
            <a:pPr eaLnBrk="1" hangingPunct="1"/>
            <a:r>
              <a:rPr lang="en-GB" altLang="en-US" sz="2200" b="1" dirty="0" smtClean="0">
                <a:solidFill>
                  <a:srgbClr val="FF9900"/>
                </a:solidFill>
              </a:rPr>
              <a:t>How it works</a:t>
            </a:r>
            <a:endParaRPr lang="en-GB" altLang="en-US" sz="2200" b="1" dirty="0">
              <a:solidFill>
                <a:srgbClr val="FF9900"/>
              </a:solidFill>
            </a:endParaRPr>
          </a:p>
        </p:txBody>
      </p:sp>
      <p:sp>
        <p:nvSpPr>
          <p:cNvPr id="2" name="Rectangle 1"/>
          <p:cNvSpPr/>
          <p:nvPr/>
        </p:nvSpPr>
        <p:spPr>
          <a:xfrm>
            <a:off x="8460432" y="72638"/>
            <a:ext cx="683568" cy="800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1332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512" y="4365104"/>
            <a:ext cx="4572000" cy="19442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872" b="5108"/>
          <a:stretch/>
        </p:blipFill>
        <p:spPr>
          <a:xfrm>
            <a:off x="5796137" y="880469"/>
            <a:ext cx="4176464" cy="2908572"/>
          </a:xfrm>
          <a:prstGeom prst="rect">
            <a:avLst/>
          </a:prstGeom>
        </p:spPr>
      </p:pic>
      <p:sp>
        <p:nvSpPr>
          <p:cNvPr id="12" name="Rectangle 11"/>
          <p:cNvSpPr/>
          <p:nvPr/>
        </p:nvSpPr>
        <p:spPr>
          <a:xfrm>
            <a:off x="4608512" y="4365104"/>
            <a:ext cx="4572000" cy="19442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3861048"/>
            <a:ext cx="9144000" cy="4328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mtClean="0">
                <a:solidFill>
                  <a:srgbClr val="000000"/>
                </a:solidFill>
              </a:rPr>
              <a:t>Page </a:t>
            </a:r>
            <a:fld id="{DAE74A42-B05D-421B-BC9C-6180437A6EDC}" type="slidenum">
              <a:rPr lang="en-US" altLang="en-US" smtClean="0">
                <a:solidFill>
                  <a:srgbClr val="000000"/>
                </a:solidFill>
              </a:rPr>
              <a:pPr eaLnBrk="1" fontAlgn="base" hangingPunct="1">
                <a:spcBef>
                  <a:spcPct val="0"/>
                </a:spcBef>
                <a:spcAft>
                  <a:spcPct val="0"/>
                </a:spcAft>
              </a:pPr>
              <a:t>13</a:t>
            </a:fld>
            <a:endParaRPr lang="en-US" altLang="en-US" smtClean="0">
              <a:solidFill>
                <a:srgbClr val="000000"/>
              </a:solidFill>
            </a:endParaRPr>
          </a:p>
        </p:txBody>
      </p:sp>
      <p:pic>
        <p:nvPicPr>
          <p:cNvPr id="2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1422">
            <a:off x="2506312" y="63840"/>
            <a:ext cx="594073" cy="800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5"/>
          <p:cNvSpPr>
            <a:spLocks noChangeArrowheads="1"/>
          </p:cNvSpPr>
          <p:nvPr/>
        </p:nvSpPr>
        <p:spPr bwMode="auto">
          <a:xfrm>
            <a:off x="468313" y="116632"/>
            <a:ext cx="81359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dirty="0" smtClean="0">
                <a:solidFill>
                  <a:srgbClr val="FF9900"/>
                </a:solidFill>
                <a:latin typeface="Arial Black" panose="020B0A04020102020204" pitchFamily="34" charset="0"/>
              </a:rPr>
              <a:t>HAV</a:t>
            </a:r>
            <a:r>
              <a:rPr lang="en-GB" altLang="en-US" sz="2400" b="1" dirty="0" smtClean="0">
                <a:latin typeface="Arial Black" panose="020B0A04020102020204" pitchFamily="34" charset="0"/>
              </a:rPr>
              <a:t>WEAR</a:t>
            </a:r>
          </a:p>
          <a:p>
            <a:pPr eaLnBrk="1" hangingPunct="1"/>
            <a:r>
              <a:rPr lang="en-GB" altLang="en-US" sz="950" b="1" dirty="0" smtClean="0">
                <a:latin typeface="Arial Black" panose="020B0A04020102020204" pitchFamily="34" charset="0"/>
              </a:rPr>
              <a:t>Personal HAVS Protection</a:t>
            </a:r>
            <a:endParaRPr lang="en-GB" altLang="en-US" sz="950" b="1" dirty="0">
              <a:latin typeface="Arial Black" panose="020B0A04020102020204" pitchFamily="34" charset="0"/>
            </a:endParaRPr>
          </a:p>
        </p:txBody>
      </p:sp>
      <p:sp>
        <p:nvSpPr>
          <p:cNvPr id="17" name="Rectangle 5"/>
          <p:cNvSpPr>
            <a:spLocks noChangeArrowheads="1"/>
          </p:cNvSpPr>
          <p:nvPr/>
        </p:nvSpPr>
        <p:spPr bwMode="auto">
          <a:xfrm>
            <a:off x="468313" y="1123975"/>
            <a:ext cx="81359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dirty="0" smtClean="0">
                <a:solidFill>
                  <a:srgbClr val="FF9900"/>
                </a:solidFill>
              </a:rPr>
              <a:t>The science behind the HAVWEAR</a:t>
            </a:r>
            <a:endParaRPr lang="en-GB" altLang="en-US" sz="2400" b="1" dirty="0">
              <a:solidFill>
                <a:srgbClr val="FF9900"/>
              </a:solidFill>
            </a:endParaRPr>
          </a:p>
        </p:txBody>
      </p:sp>
      <p:sp>
        <p:nvSpPr>
          <p:cNvPr id="6" name="Content Placeholder 2"/>
          <p:cNvSpPr>
            <a:spLocks noGrp="1"/>
          </p:cNvSpPr>
          <p:nvPr>
            <p:ph idx="1"/>
          </p:nvPr>
        </p:nvSpPr>
        <p:spPr>
          <a:xfrm>
            <a:off x="457200" y="1782688"/>
            <a:ext cx="5842992" cy="3878560"/>
          </a:xfrm>
        </p:spPr>
        <p:txBody>
          <a:bodyPr>
            <a:noAutofit/>
          </a:bodyPr>
          <a:lstStyle/>
          <a:p>
            <a:pPr marL="0" indent="0">
              <a:buNone/>
              <a:defRPr/>
            </a:pPr>
            <a:r>
              <a:rPr lang="en-GB" sz="1800" dirty="0" smtClean="0"/>
              <a:t>The </a:t>
            </a:r>
            <a:r>
              <a:rPr lang="en-GB" sz="1800" dirty="0" smtClean="0">
                <a:solidFill>
                  <a:schemeClr val="accent6"/>
                </a:solidFill>
                <a:latin typeface="Arial Black" panose="020B0A04020102020204" pitchFamily="34" charset="0"/>
              </a:rPr>
              <a:t>HAV</a:t>
            </a:r>
            <a:r>
              <a:rPr lang="en-GB" sz="1800" dirty="0" smtClean="0">
                <a:latin typeface="Arial Black" panose="020B0A04020102020204" pitchFamily="34" charset="0"/>
              </a:rPr>
              <a:t>WEAR</a:t>
            </a:r>
            <a:r>
              <a:rPr lang="en-GB" sz="1800" dirty="0" smtClean="0"/>
              <a:t> incorporates a precision </a:t>
            </a:r>
            <a:r>
              <a:rPr lang="en-GB" sz="1800" dirty="0" err="1" smtClean="0"/>
              <a:t>triaxial</a:t>
            </a:r>
            <a:r>
              <a:rPr lang="en-GB" sz="1800" dirty="0" smtClean="0"/>
              <a:t> accelerometer to;</a:t>
            </a:r>
          </a:p>
          <a:p>
            <a:pPr marL="400050">
              <a:buFont typeface="+mj-lt"/>
              <a:buAutoNum type="arabicPeriod"/>
              <a:defRPr/>
            </a:pPr>
            <a:r>
              <a:rPr lang="en-GB" sz="1800" dirty="0" smtClean="0"/>
              <a:t>Accurately determine trigger use through intelligent filters to distinguish tool use from other movements.</a:t>
            </a:r>
          </a:p>
          <a:p>
            <a:pPr marL="400050">
              <a:spcBef>
                <a:spcPts val="0"/>
              </a:spcBef>
              <a:spcAft>
                <a:spcPts val="600"/>
              </a:spcAft>
              <a:buFont typeface="+mj-lt"/>
              <a:buAutoNum type="arabicPeriod"/>
              <a:defRPr/>
            </a:pPr>
            <a:r>
              <a:rPr lang="en-GB" sz="1800" dirty="0" smtClean="0"/>
              <a:t>To measure the sensed vibration on 3 axis based on sampling every second for 1/3 sec.</a:t>
            </a:r>
          </a:p>
        </p:txBody>
      </p:sp>
      <p:sp>
        <p:nvSpPr>
          <p:cNvPr id="8" name="Content Placeholder 2"/>
          <p:cNvSpPr txBox="1">
            <a:spLocks/>
          </p:cNvSpPr>
          <p:nvPr/>
        </p:nvSpPr>
        <p:spPr>
          <a:xfrm>
            <a:off x="4750349" y="4374976"/>
            <a:ext cx="4286147" cy="3878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1800" dirty="0" smtClean="0"/>
              <a:t>Senses through the wrist the impact to the individuals hand by way of bespoke algorithms</a:t>
            </a:r>
          </a:p>
          <a:p>
            <a:pPr>
              <a:buFont typeface="+mj-lt"/>
              <a:buAutoNum type="arabicPeriod"/>
              <a:defRPr/>
            </a:pPr>
            <a:endParaRPr lang="en-GB" sz="1800" dirty="0" smtClean="0"/>
          </a:p>
        </p:txBody>
      </p:sp>
      <p:sp>
        <p:nvSpPr>
          <p:cNvPr id="9" name="Content Placeholder 2"/>
          <p:cNvSpPr txBox="1">
            <a:spLocks/>
          </p:cNvSpPr>
          <p:nvPr/>
        </p:nvSpPr>
        <p:spPr>
          <a:xfrm>
            <a:off x="539552" y="4365104"/>
            <a:ext cx="3834138" cy="3878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800" dirty="0" smtClean="0"/>
              <a:t>Not required to be physically attached to the tool</a:t>
            </a:r>
          </a:p>
        </p:txBody>
      </p:sp>
      <p:sp>
        <p:nvSpPr>
          <p:cNvPr id="10" name="Content Placeholder 2"/>
          <p:cNvSpPr txBox="1">
            <a:spLocks/>
          </p:cNvSpPr>
          <p:nvPr/>
        </p:nvSpPr>
        <p:spPr>
          <a:xfrm>
            <a:off x="539552" y="3861048"/>
            <a:ext cx="511256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800" dirty="0" smtClean="0"/>
              <a:t>The only product on the market;</a:t>
            </a:r>
          </a:p>
        </p:txBody>
      </p:sp>
    </p:spTree>
    <p:extLst>
      <p:ext uri="{BB962C8B-B14F-4D97-AF65-F5344CB8AC3E}">
        <p14:creationId xmlns:p14="http://schemas.microsoft.com/office/powerpoint/2010/main" val="1570172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35696" y="5071203"/>
            <a:ext cx="6552728" cy="1454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30701" y="5013176"/>
            <a:ext cx="1584176" cy="1584176"/>
          </a:xfrm>
          <a:prstGeom prst="ellipse">
            <a:avLst/>
          </a:prstGeom>
          <a:solidFill>
            <a:schemeClr val="bg1"/>
          </a:solidFill>
          <a:ln w="666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835696" y="3449216"/>
            <a:ext cx="6552728" cy="1454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763688" y="1865040"/>
            <a:ext cx="6624736" cy="1419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30701" y="3391189"/>
            <a:ext cx="1584176" cy="1584176"/>
          </a:xfrm>
          <a:prstGeom prst="ellipse">
            <a:avLst/>
          </a:prstGeom>
          <a:solidFill>
            <a:schemeClr val="bg1"/>
          </a:solidFill>
          <a:ln w="666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83568" y="1772816"/>
            <a:ext cx="1584176" cy="1584176"/>
          </a:xfrm>
          <a:prstGeom prst="ellipse">
            <a:avLst/>
          </a:prstGeom>
          <a:solidFill>
            <a:schemeClr val="bg1"/>
          </a:solidFill>
          <a:ln w="666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11422">
            <a:off x="2506312" y="63840"/>
            <a:ext cx="594073" cy="800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a:spLocks noChangeArrowheads="1"/>
          </p:cNvSpPr>
          <p:nvPr/>
        </p:nvSpPr>
        <p:spPr bwMode="auto">
          <a:xfrm>
            <a:off x="468313" y="116632"/>
            <a:ext cx="81359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dirty="0" smtClean="0">
                <a:solidFill>
                  <a:srgbClr val="FF9900"/>
                </a:solidFill>
                <a:latin typeface="Arial Black" panose="020B0A04020102020204" pitchFamily="34" charset="0"/>
              </a:rPr>
              <a:t>HAV</a:t>
            </a:r>
            <a:r>
              <a:rPr lang="en-GB" altLang="en-US" sz="2400" b="1" dirty="0" smtClean="0">
                <a:latin typeface="Arial Black" panose="020B0A04020102020204" pitchFamily="34" charset="0"/>
              </a:rPr>
              <a:t>WEAR</a:t>
            </a:r>
          </a:p>
          <a:p>
            <a:pPr eaLnBrk="1" hangingPunct="1"/>
            <a:r>
              <a:rPr lang="en-GB" altLang="en-US" sz="950" b="1" dirty="0" smtClean="0">
                <a:latin typeface="Arial Black" panose="020B0A04020102020204" pitchFamily="34" charset="0"/>
              </a:rPr>
              <a:t>Personal HAVS Protection</a:t>
            </a:r>
            <a:endParaRPr lang="en-GB" altLang="en-US" sz="950" b="1" dirty="0">
              <a:latin typeface="Arial Black" panose="020B0A04020102020204" pitchFamily="34" charset="0"/>
            </a:endParaRPr>
          </a:p>
        </p:txBody>
      </p:sp>
      <p:sp>
        <p:nvSpPr>
          <p:cNvPr id="6" name="Rectangle 5"/>
          <p:cNvSpPr>
            <a:spLocks noChangeArrowheads="1"/>
          </p:cNvSpPr>
          <p:nvPr/>
        </p:nvSpPr>
        <p:spPr bwMode="auto">
          <a:xfrm>
            <a:off x="468313" y="1123975"/>
            <a:ext cx="81359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dirty="0">
                <a:solidFill>
                  <a:schemeClr val="accent6"/>
                </a:solidFill>
              </a:rPr>
              <a:t>Intrinsic Drops Risk Mitigation</a:t>
            </a:r>
            <a:endParaRPr lang="en-GB" altLang="en-US" sz="2400" b="1" dirty="0">
              <a:solidFill>
                <a:schemeClr val="accent6"/>
              </a:solidFill>
            </a:endParaRPr>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11422">
            <a:off x="1075930" y="3615982"/>
            <a:ext cx="881778" cy="1188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052116"/>
            <a:ext cx="980533" cy="1046020"/>
          </a:xfrm>
          <a:prstGeom prst="rect">
            <a:avLst/>
          </a:prstGeom>
        </p:spPr>
      </p:pic>
      <p:sp>
        <p:nvSpPr>
          <p:cNvPr id="13" name="Content Placeholder 2"/>
          <p:cNvSpPr>
            <a:spLocks noGrp="1"/>
          </p:cNvSpPr>
          <p:nvPr>
            <p:ph idx="1"/>
          </p:nvPr>
        </p:nvSpPr>
        <p:spPr>
          <a:xfrm>
            <a:off x="2267744" y="2038722"/>
            <a:ext cx="5760640" cy="2038350"/>
          </a:xfrm>
        </p:spPr>
        <p:txBody>
          <a:bodyPr>
            <a:normAutofit/>
          </a:bodyPr>
          <a:lstStyle/>
          <a:p>
            <a:r>
              <a:rPr lang="en-GB" sz="2000" dirty="0" smtClean="0"/>
              <a:t>The HAVmeter could be knocked off a tool.</a:t>
            </a:r>
          </a:p>
          <a:p>
            <a:r>
              <a:rPr lang="en-GB" sz="2000" dirty="0" smtClean="0"/>
              <a:t>Current corrective action – tether the HAVmeter to the tool with a lanyard.</a:t>
            </a:r>
          </a:p>
        </p:txBody>
      </p:sp>
      <p:sp>
        <p:nvSpPr>
          <p:cNvPr id="14" name="Content Placeholder 2"/>
          <p:cNvSpPr txBox="1">
            <a:spLocks/>
          </p:cNvSpPr>
          <p:nvPr/>
        </p:nvSpPr>
        <p:spPr>
          <a:xfrm>
            <a:off x="2411759" y="3501008"/>
            <a:ext cx="5879281" cy="24583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t>The </a:t>
            </a:r>
            <a:r>
              <a:rPr lang="en-GB" sz="2000" dirty="0" err="1" smtClean="0"/>
              <a:t>HAVwear</a:t>
            </a:r>
            <a:r>
              <a:rPr lang="en-GB" sz="2000" dirty="0" smtClean="0"/>
              <a:t> eliminates the drop risk of a monitor from a tool.</a:t>
            </a:r>
          </a:p>
          <a:p>
            <a:r>
              <a:rPr lang="en-GB" sz="2000" dirty="0" smtClean="0"/>
              <a:t>Only HAVs risk monitor to not require a monitor mounted to the tool.</a:t>
            </a:r>
          </a:p>
          <a:p>
            <a:endParaRPr lang="en-GB" sz="2400" dirty="0"/>
          </a:p>
        </p:txBody>
      </p:sp>
      <p:sp>
        <p:nvSpPr>
          <p:cNvPr id="18" name="Content Placeholder 2"/>
          <p:cNvSpPr txBox="1">
            <a:spLocks/>
          </p:cNvSpPr>
          <p:nvPr/>
        </p:nvSpPr>
        <p:spPr>
          <a:xfrm>
            <a:off x="2401416" y="5311356"/>
            <a:ext cx="6059016" cy="14300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t>Does the </a:t>
            </a:r>
            <a:r>
              <a:rPr lang="en-GB" sz="2000" dirty="0" err="1" smtClean="0"/>
              <a:t>HAVwear</a:t>
            </a:r>
            <a:r>
              <a:rPr lang="en-GB" sz="2000" dirty="0" smtClean="0"/>
              <a:t> represent a snagging risk?</a:t>
            </a:r>
          </a:p>
          <a:p>
            <a:r>
              <a:rPr lang="en-GB" sz="2000" dirty="0" smtClean="0"/>
              <a:t>Is an ATEX </a:t>
            </a:r>
            <a:r>
              <a:rPr lang="en-GB" sz="2000" dirty="0" err="1" smtClean="0"/>
              <a:t>HAVwear</a:t>
            </a:r>
            <a:r>
              <a:rPr lang="en-GB" sz="2000" dirty="0" smtClean="0"/>
              <a:t> required by oil &amp; gas?</a:t>
            </a:r>
          </a:p>
          <a:p>
            <a:endParaRPr lang="en-GB" sz="2000" dirty="0"/>
          </a:p>
        </p:txBody>
      </p:sp>
      <p:sp>
        <p:nvSpPr>
          <p:cNvPr id="21" name="Content Placeholder 2"/>
          <p:cNvSpPr txBox="1">
            <a:spLocks/>
          </p:cNvSpPr>
          <p:nvPr/>
        </p:nvSpPr>
        <p:spPr>
          <a:xfrm>
            <a:off x="971600" y="4881419"/>
            <a:ext cx="1008112" cy="14300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200" dirty="0" smtClean="0">
                <a:latin typeface="Arial Black" panose="020B0A04020102020204" pitchFamily="34" charset="0"/>
              </a:rPr>
              <a:t>?</a:t>
            </a:r>
            <a:endParaRPr lang="en-GB" sz="12200" dirty="0">
              <a:latin typeface="Arial Black" panose="020B0A04020102020204" pitchFamily="34" charset="0"/>
            </a:endParaRPr>
          </a:p>
        </p:txBody>
      </p:sp>
    </p:spTree>
    <p:extLst>
      <p:ext uri="{BB962C8B-B14F-4D97-AF65-F5344CB8AC3E}">
        <p14:creationId xmlns:p14="http://schemas.microsoft.com/office/powerpoint/2010/main" val="1900163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00808"/>
            <a:ext cx="9144000" cy="515719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55576" y="5733256"/>
            <a:ext cx="4896544" cy="1292662"/>
          </a:xfrm>
          <a:prstGeom prst="rect">
            <a:avLst/>
          </a:prstGeom>
          <a:solidFill>
            <a:schemeClr val="tx1"/>
          </a:solidFill>
        </p:spPr>
        <p:txBody>
          <a:bodyPr wrap="square" rtlCol="0">
            <a:spAutoFit/>
          </a:bodyPr>
          <a:lstStyle/>
          <a:p>
            <a:r>
              <a:rPr lang="en-GB" sz="1400" dirty="0" smtClean="0">
                <a:solidFill>
                  <a:schemeClr val="bg1"/>
                </a:solidFill>
              </a:rPr>
              <a:t>Contact our customer service team with any further questions</a:t>
            </a:r>
          </a:p>
          <a:p>
            <a:r>
              <a:rPr lang="en-GB" sz="1400" dirty="0" smtClean="0">
                <a:solidFill>
                  <a:schemeClr val="bg1"/>
                </a:solidFill>
              </a:rPr>
              <a:t>Tel: + 44 (0)131 221 0930</a:t>
            </a:r>
          </a:p>
          <a:p>
            <a:r>
              <a:rPr lang="en-GB" sz="1400" dirty="0" smtClean="0">
                <a:solidFill>
                  <a:schemeClr val="bg1"/>
                </a:solidFill>
              </a:rPr>
              <a:t>Email: </a:t>
            </a:r>
            <a:r>
              <a:rPr lang="en-GB" sz="1400" dirty="0" smtClean="0">
                <a:solidFill>
                  <a:schemeClr val="bg1"/>
                </a:solidFill>
                <a:hlinkClick r:id="rId3"/>
              </a:rPr>
              <a:t>Info@reactec.com</a:t>
            </a:r>
            <a:endParaRPr lang="en-GB" sz="1400" dirty="0" smtClean="0">
              <a:solidFill>
                <a:schemeClr val="bg1"/>
              </a:solidFill>
            </a:endParaRPr>
          </a:p>
          <a:p>
            <a:r>
              <a:rPr lang="en-GB" sz="1400" dirty="0" smtClean="0">
                <a:solidFill>
                  <a:schemeClr val="bg1"/>
                </a:solidFill>
              </a:rPr>
              <a:t>Web: </a:t>
            </a:r>
            <a:r>
              <a:rPr lang="en-GB" sz="1400" dirty="0" smtClean="0">
                <a:solidFill>
                  <a:schemeClr val="bg1"/>
                </a:solidFill>
                <a:hlinkClick r:id="rId4"/>
              </a:rPr>
              <a:t>www.reactec.com</a:t>
            </a:r>
            <a:endParaRPr lang="en-US" sz="1400" dirty="0">
              <a:solidFill>
                <a:schemeClr val="bg1"/>
              </a:solidFill>
            </a:endParaRPr>
          </a:p>
          <a:p>
            <a:endParaRPr lang="en-GB" sz="2200" b="1" dirty="0" smtClean="0">
              <a:solidFill>
                <a:schemeClr val="bg1"/>
              </a:solidFill>
            </a:endParaRPr>
          </a:p>
        </p:txBody>
      </p:sp>
      <p:sp>
        <p:nvSpPr>
          <p:cNvPr id="2" name="Slide Number Placeholder 1"/>
          <p:cNvSpPr>
            <a:spLocks noGrp="1"/>
          </p:cNvSpPr>
          <p:nvPr>
            <p:ph type="sldNum" sz="quarter" idx="12"/>
          </p:nvPr>
        </p:nvSpPr>
        <p:spPr/>
        <p:txBody>
          <a:bodyPr/>
          <a:lstStyle/>
          <a:p>
            <a:fld id="{892D951E-0C71-4BEF-88CB-77985E44C6DB}" type="slidenum">
              <a:rPr lang="en-US" smtClean="0"/>
              <a:pPr/>
              <a:t>15</a:t>
            </a:fld>
            <a:endParaRPr lang="en-US"/>
          </a:p>
        </p:txBody>
      </p:sp>
      <p:sp>
        <p:nvSpPr>
          <p:cNvPr id="5" name="Rectangle 3"/>
          <p:cNvSpPr txBox="1">
            <a:spLocks noChangeArrowheads="1"/>
          </p:cNvSpPr>
          <p:nvPr/>
        </p:nvSpPr>
        <p:spPr>
          <a:xfrm>
            <a:off x="776933" y="2276872"/>
            <a:ext cx="7107435" cy="3384376"/>
          </a:xfrm>
          <a:prstGeom prst="rect">
            <a:avLst/>
          </a:prstGeom>
        </p:spPr>
        <p:txBody>
          <a:bodyPr/>
          <a:lstStyle/>
          <a:p>
            <a:pPr lvl="0"/>
            <a:r>
              <a:rPr lang="en-GB" sz="4800" b="1" dirty="0" smtClean="0">
                <a:solidFill>
                  <a:schemeClr val="accent6"/>
                </a:solidFill>
              </a:rPr>
              <a:t>Inform</a:t>
            </a:r>
            <a:r>
              <a:rPr lang="en-GB" sz="4800" b="1" dirty="0" smtClean="0">
                <a:solidFill>
                  <a:schemeClr val="bg1"/>
                </a:solidFill>
              </a:rPr>
              <a:t>, </a:t>
            </a:r>
            <a:r>
              <a:rPr lang="en-GB" sz="4800" b="1" dirty="0" smtClean="0">
                <a:solidFill>
                  <a:schemeClr val="accent6"/>
                </a:solidFill>
              </a:rPr>
              <a:t>protect</a:t>
            </a:r>
            <a:r>
              <a:rPr lang="en-GB" sz="4800" b="1" dirty="0" smtClean="0">
                <a:solidFill>
                  <a:schemeClr val="bg1"/>
                </a:solidFill>
              </a:rPr>
              <a:t> and </a:t>
            </a:r>
            <a:r>
              <a:rPr lang="en-GB" sz="4800" b="1" dirty="0" smtClean="0">
                <a:solidFill>
                  <a:schemeClr val="accent6"/>
                </a:solidFill>
              </a:rPr>
              <a:t>deploy</a:t>
            </a:r>
            <a:r>
              <a:rPr lang="en-GB" sz="4800" b="1" dirty="0" smtClean="0">
                <a:solidFill>
                  <a:schemeClr val="bg1"/>
                </a:solidFill>
              </a:rPr>
              <a:t> resources and assets to further reduce HAV risk</a:t>
            </a:r>
            <a:r>
              <a:rPr lang="en-GB" sz="4800" b="1" dirty="0">
                <a:solidFill>
                  <a:schemeClr val="bg1"/>
                </a:solidFill>
              </a:rPr>
              <a:t>. </a:t>
            </a:r>
            <a:endParaRPr lang="en-GB" sz="4800" b="1" dirty="0" smtClean="0">
              <a:solidFill>
                <a:schemeClr val="bg1"/>
              </a:solidFill>
            </a:endParaRPr>
          </a:p>
        </p:txBody>
      </p:sp>
    </p:spTree>
    <p:extLst>
      <p:ext uri="{BB962C8B-B14F-4D97-AF65-F5344CB8AC3E}">
        <p14:creationId xmlns:p14="http://schemas.microsoft.com/office/powerpoint/2010/main" val="79124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67714" y="0"/>
            <a:ext cx="218271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5" tIns="19202" rIns="38405" bIns="19202"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641914" y="1520786"/>
            <a:ext cx="5082214" cy="515256"/>
          </a:xfrm>
          <a:prstGeom prst="rect">
            <a:avLst/>
          </a:prstGeom>
          <a:noFill/>
        </p:spPr>
        <p:txBody>
          <a:bodyPr wrap="square" lIns="38405" tIns="19202" rIns="38405" bIns="19202" rtlCol="0">
            <a:spAutoFit/>
          </a:bodyPr>
          <a:lstStyle/>
          <a:p>
            <a:pPr algn="just">
              <a:lnSpc>
                <a:spcPct val="150000"/>
              </a:lnSpc>
            </a:pPr>
            <a:r>
              <a:rPr lang="en-US" sz="1100" b="1" dirty="0" smtClean="0">
                <a:latin typeface="Montserrat Light" charset="0"/>
                <a:ea typeface="Montserrat Light" charset="0"/>
                <a:cs typeface="Montserrat Light" charset="0"/>
              </a:rPr>
              <a:t>First Integrated </a:t>
            </a:r>
            <a:r>
              <a:rPr lang="en-US" sz="1100" b="1" dirty="0" smtClean="0">
                <a:latin typeface="Montserrat Light" charset="0"/>
                <a:ea typeface="Montserrat Light" charset="0"/>
                <a:cs typeface="Montserrat Light" charset="0"/>
              </a:rPr>
              <a:t>Solutions is the preferred local distributor for REACTEC HAVMETER and HAVWEAR</a:t>
            </a:r>
            <a:endParaRPr lang="en-US" sz="1100" b="1" dirty="0">
              <a:latin typeface="Montserrat Light" charset="0"/>
              <a:ea typeface="Montserrat Light" charset="0"/>
              <a:cs typeface="Montserrat Light" charset="0"/>
            </a:endParaRPr>
          </a:p>
        </p:txBody>
      </p:sp>
      <p:sp>
        <p:nvSpPr>
          <p:cNvPr id="11" name="TextBox 10"/>
          <p:cNvSpPr txBox="1"/>
          <p:nvPr/>
        </p:nvSpPr>
        <p:spPr>
          <a:xfrm>
            <a:off x="641913" y="4293095"/>
            <a:ext cx="5442255" cy="1654606"/>
          </a:xfrm>
          <a:prstGeom prst="rect">
            <a:avLst/>
          </a:prstGeom>
          <a:noFill/>
        </p:spPr>
        <p:txBody>
          <a:bodyPr wrap="square" lIns="38405" tIns="19202" rIns="38405" bIns="19202" rtlCol="0">
            <a:spAutoFit/>
          </a:bodyPr>
          <a:lstStyle/>
          <a:p>
            <a:pPr algn="just">
              <a:lnSpc>
                <a:spcPct val="150000"/>
              </a:lnSpc>
            </a:pPr>
            <a:r>
              <a:rPr lang="en-US" sz="1100" b="1" dirty="0" smtClean="0">
                <a:latin typeface="Montserrat Light" charset="0"/>
                <a:ea typeface="Montserrat Light" charset="0"/>
                <a:cs typeface="Montserrat Light" charset="0"/>
              </a:rPr>
              <a:t>To discuss the HAVMETER and HAVWEAR system or if you have any questions regarding your vibration management requirements, please contact us:</a:t>
            </a:r>
          </a:p>
          <a:p>
            <a:pPr>
              <a:lnSpc>
                <a:spcPct val="150000"/>
              </a:lnSpc>
            </a:pPr>
            <a:endParaRPr lang="en-US" sz="1200" b="1" dirty="0">
              <a:latin typeface="Montserrat Light" charset="0"/>
              <a:ea typeface="Montserrat Light" charset="0"/>
              <a:cs typeface="Montserrat Light" charset="0"/>
            </a:endParaRPr>
          </a:p>
          <a:p>
            <a:pPr>
              <a:lnSpc>
                <a:spcPct val="150000"/>
              </a:lnSpc>
            </a:pPr>
            <a:r>
              <a:rPr lang="en-US" sz="1200" b="1" dirty="0" smtClean="0">
                <a:latin typeface="Montserrat Light" charset="0"/>
                <a:ea typeface="Montserrat Light" charset="0"/>
                <a:cs typeface="Montserrat Light" charset="0"/>
              </a:rPr>
              <a:t>TEL: +44 (0) 01224 707585</a:t>
            </a:r>
          </a:p>
          <a:p>
            <a:pPr>
              <a:lnSpc>
                <a:spcPct val="150000"/>
              </a:lnSpc>
            </a:pPr>
            <a:r>
              <a:rPr lang="en-US" sz="1200" b="1" dirty="0" smtClean="0">
                <a:latin typeface="Montserrat Light" charset="0"/>
                <a:ea typeface="Montserrat Light" charset="0"/>
                <a:cs typeface="Montserrat Light" charset="0"/>
              </a:rPr>
              <a:t>EMAIL: </a:t>
            </a:r>
            <a:r>
              <a:rPr lang="en-US" sz="1200" b="1" dirty="0" smtClean="0">
                <a:latin typeface="Montserrat Light" charset="0"/>
                <a:ea typeface="Montserrat Light" charset="0"/>
                <a:cs typeface="Montserrat Light" charset="0"/>
                <a:hlinkClick r:id="rId2"/>
              </a:rPr>
              <a:t>sales@firstintegrated.co.uk</a:t>
            </a:r>
            <a:endParaRPr lang="en-US" sz="1200" b="1" dirty="0" smtClean="0">
              <a:latin typeface="Montserrat Light" charset="0"/>
              <a:ea typeface="Montserrat Light" charset="0"/>
              <a:cs typeface="Montserrat Light" charset="0"/>
            </a:endParaRPr>
          </a:p>
          <a:p>
            <a:pPr>
              <a:lnSpc>
                <a:spcPct val="150000"/>
              </a:lnSpc>
            </a:pPr>
            <a:r>
              <a:rPr lang="en-US" sz="1200" b="1" dirty="0" smtClean="0">
                <a:latin typeface="Montserrat Light" charset="0"/>
                <a:ea typeface="Montserrat Light" charset="0"/>
                <a:cs typeface="Montserrat Light" charset="0"/>
              </a:rPr>
              <a:t>WEB: www.firstintegrated.co.uk</a:t>
            </a:r>
            <a:endParaRPr lang="en-US" sz="1200" b="1" dirty="0">
              <a:latin typeface="Montserrat Light" charset="0"/>
              <a:ea typeface="Montserrat Light" charset="0"/>
              <a:cs typeface="Montserrat Light" charset="0"/>
            </a:endParaRPr>
          </a:p>
        </p:txBody>
      </p:sp>
      <p:pic>
        <p:nvPicPr>
          <p:cNvPr id="3" name="Picture Placeholder 2" descr="non_tech_main(re).jpg"/>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1949" r="29911"/>
          <a:stretch/>
        </p:blipFill>
        <p:spPr>
          <a:xfrm>
            <a:off x="6588224" y="0"/>
            <a:ext cx="2171670" cy="6858000"/>
          </a:xfrm>
          <a:solidFill>
            <a:schemeClr val="bg1">
              <a:lumMod val="95000"/>
            </a:schemeClr>
          </a:solidFill>
        </p:spPr>
      </p:pic>
      <p:pic>
        <p:nvPicPr>
          <p:cNvPr id="2" name="Picture 1" descr="FILogo(transparen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13" y="615936"/>
            <a:ext cx="3280795" cy="65537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2322797"/>
            <a:ext cx="6219428" cy="1632999"/>
          </a:xfrm>
          <a:prstGeom prst="rect">
            <a:avLst/>
          </a:prstGeom>
          <a:ln>
            <a:solidFill>
              <a:schemeClr val="tx1"/>
            </a:solidFill>
          </a:ln>
        </p:spPr>
      </p:pic>
    </p:spTree>
    <p:extLst>
      <p:ext uri="{BB962C8B-B14F-4D97-AF65-F5344CB8AC3E}">
        <p14:creationId xmlns:p14="http://schemas.microsoft.com/office/powerpoint/2010/main" val="2295901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9552" y="1052736"/>
            <a:ext cx="5977036" cy="2088232"/>
          </a:xfrm>
          <a:prstGeom prst="rect">
            <a:avLst/>
          </a:prstGeom>
          <a:noFill/>
          <a:ln w="9525">
            <a:noFill/>
            <a:miter lim="800000"/>
            <a:headEnd/>
            <a:tailEnd/>
          </a:ln>
        </p:spPr>
        <p:txBody>
          <a:bodyPr anchor="t"/>
          <a:lstStyle/>
          <a:p>
            <a:pPr lvl="0">
              <a:spcBef>
                <a:spcPct val="0"/>
              </a:spcBef>
              <a:defRPr/>
            </a:pPr>
            <a:r>
              <a:rPr lang="en-GB" sz="2200" b="1" dirty="0">
                <a:solidFill>
                  <a:srgbClr val="FF9900"/>
                </a:solidFill>
              </a:rPr>
              <a:t>Presentation outline</a:t>
            </a:r>
          </a:p>
          <a:p>
            <a:pPr lvl="0">
              <a:spcBef>
                <a:spcPct val="0"/>
              </a:spcBef>
              <a:defRPr/>
            </a:pPr>
            <a:endParaRPr lang="en-GB" sz="2200" b="1" dirty="0">
              <a:solidFill>
                <a:srgbClr val="FF9900"/>
              </a:solidFill>
            </a:endParaRPr>
          </a:p>
        </p:txBody>
      </p:sp>
      <p:sp>
        <p:nvSpPr>
          <p:cNvPr id="5" name="Rectangle 3"/>
          <p:cNvSpPr txBox="1">
            <a:spLocks noChangeArrowheads="1"/>
          </p:cNvSpPr>
          <p:nvPr/>
        </p:nvSpPr>
        <p:spPr>
          <a:xfrm>
            <a:off x="539552" y="1700808"/>
            <a:ext cx="5472608" cy="4032448"/>
          </a:xfrm>
          <a:prstGeom prst="rect">
            <a:avLst/>
          </a:prstGeom>
        </p:spPr>
        <p:txBody>
          <a:bodyPr/>
          <a:lstStyle/>
          <a:p>
            <a:pPr marL="342900" lvl="0" indent="-342900">
              <a:buFont typeface="+mj-lt"/>
              <a:buAutoNum type="arabicPeriod"/>
            </a:pPr>
            <a:r>
              <a:rPr lang="en-GB" dirty="0" smtClean="0"/>
              <a:t>Overview of Hand </a:t>
            </a:r>
            <a:r>
              <a:rPr lang="en-GB" dirty="0"/>
              <a:t>Arm </a:t>
            </a:r>
            <a:r>
              <a:rPr lang="en-GB" dirty="0" smtClean="0"/>
              <a:t>Vibration</a:t>
            </a:r>
          </a:p>
          <a:p>
            <a:pPr marL="342900" lvl="0" indent="-342900">
              <a:buFont typeface="+mj-lt"/>
              <a:buAutoNum type="arabicPeriod"/>
            </a:pPr>
            <a:r>
              <a:rPr lang="en-GB" dirty="0" smtClean="0"/>
              <a:t>Meeting HSE legislation </a:t>
            </a:r>
          </a:p>
          <a:p>
            <a:pPr marL="342900" lvl="0" indent="-342900">
              <a:buFont typeface="+mj-lt"/>
              <a:buAutoNum type="arabicPeriod"/>
            </a:pPr>
            <a:r>
              <a:rPr lang="en-GB" dirty="0" smtClean="0"/>
              <a:t>Reduce HAVS risk</a:t>
            </a:r>
          </a:p>
          <a:p>
            <a:pPr marL="342900" lvl="0" indent="-342900">
              <a:buFont typeface="+mj-lt"/>
              <a:buAutoNum type="arabicPeriod"/>
            </a:pPr>
            <a:r>
              <a:rPr lang="en-GB" dirty="0" smtClean="0"/>
              <a:t>Introduction to HAVwear</a:t>
            </a:r>
          </a:p>
          <a:p>
            <a:pPr marL="342900" lvl="0" indent="-342900">
              <a:buFont typeface="+mj-lt"/>
              <a:buAutoNum type="arabicPeriod"/>
            </a:pPr>
            <a:r>
              <a:rPr lang="en-GB" dirty="0" smtClean="0"/>
              <a:t>HAVwear as a DROPs consideration </a:t>
            </a:r>
            <a:endParaRPr lang="en-GB" dirty="0"/>
          </a:p>
        </p:txBody>
      </p:sp>
      <p:sp>
        <p:nvSpPr>
          <p:cNvPr id="2" name="Slide Number Placeholder 1"/>
          <p:cNvSpPr>
            <a:spLocks noGrp="1"/>
          </p:cNvSpPr>
          <p:nvPr>
            <p:ph type="sldNum" sz="quarter" idx="12"/>
          </p:nvPr>
        </p:nvSpPr>
        <p:spPr/>
        <p:txBody>
          <a:bodyPr/>
          <a:lstStyle/>
          <a:p>
            <a:fld id="{892D951E-0C71-4BEF-88CB-77985E44C6DB}" type="slidenum">
              <a:rPr lang="en-US" smtClean="0"/>
              <a:pPr/>
              <a:t>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21768"/>
            <a:ext cx="3512443" cy="225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97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700808"/>
            <a:ext cx="9144000" cy="4154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892D951E-0C71-4BEF-88CB-77985E44C6DB}" type="slidenum">
              <a:rPr lang="en-US" smtClean="0"/>
              <a:pPr/>
              <a:t>3</a:t>
            </a:fld>
            <a:endParaRPr lang="en-US" dirty="0"/>
          </a:p>
        </p:txBody>
      </p:sp>
      <p:sp>
        <p:nvSpPr>
          <p:cNvPr id="8" name="Rectangle 7"/>
          <p:cNvSpPr>
            <a:spLocks noChangeArrowheads="1"/>
          </p:cNvSpPr>
          <p:nvPr/>
        </p:nvSpPr>
        <p:spPr bwMode="auto">
          <a:xfrm>
            <a:off x="539552" y="1052736"/>
            <a:ext cx="5760640" cy="576411"/>
          </a:xfrm>
          <a:prstGeom prst="rect">
            <a:avLst/>
          </a:prstGeom>
          <a:noFill/>
          <a:ln w="9525">
            <a:noFill/>
            <a:miter lim="800000"/>
            <a:headEnd/>
            <a:tailEnd/>
          </a:ln>
        </p:spPr>
        <p:txBody>
          <a:bodyPr anchor="t"/>
          <a:lstStyle/>
          <a:p>
            <a:r>
              <a:rPr lang="en-GB" sz="2400" b="1" dirty="0" smtClean="0">
                <a:solidFill>
                  <a:srgbClr val="FF9900"/>
                </a:solidFill>
              </a:rPr>
              <a:t>Hand Arm Vibration (Social impact)</a:t>
            </a:r>
            <a:endParaRPr lang="en-GB" sz="2400" b="1" dirty="0">
              <a:solidFill>
                <a:srgbClr val="FF9900"/>
              </a:solidFill>
            </a:endParaRPr>
          </a:p>
        </p:txBody>
      </p:sp>
      <p:sp>
        <p:nvSpPr>
          <p:cNvPr id="9" name="TextBox 8"/>
          <p:cNvSpPr txBox="1"/>
          <p:nvPr/>
        </p:nvSpPr>
        <p:spPr>
          <a:xfrm>
            <a:off x="539552" y="3140968"/>
            <a:ext cx="4917799" cy="2111347"/>
          </a:xfrm>
          <a:prstGeom prst="rect">
            <a:avLst/>
          </a:prstGeom>
          <a:noFill/>
        </p:spPr>
        <p:txBody>
          <a:bodyPr wrap="square" rtlCol="0">
            <a:spAutoFit/>
          </a:bodyPr>
          <a:lstStyle/>
          <a:p>
            <a:pPr>
              <a:spcBef>
                <a:spcPct val="20000"/>
              </a:spcBef>
              <a:defRPr/>
            </a:pPr>
            <a:r>
              <a:rPr lang="en-GB" sz="4000" b="1" dirty="0">
                <a:solidFill>
                  <a:srgbClr val="FF9933"/>
                </a:solidFill>
              </a:rPr>
              <a:t>300,000</a:t>
            </a:r>
            <a:r>
              <a:rPr lang="en-GB" sz="3600" b="1" dirty="0">
                <a:solidFill>
                  <a:srgbClr val="FF9933"/>
                </a:solidFill>
              </a:rPr>
              <a:t/>
            </a:r>
            <a:br>
              <a:rPr lang="en-GB" sz="3600" b="1" dirty="0">
                <a:solidFill>
                  <a:srgbClr val="FF9933"/>
                </a:solidFill>
              </a:rPr>
            </a:br>
            <a:r>
              <a:rPr lang="en-GB" sz="2400" dirty="0"/>
              <a:t>suffering advanced </a:t>
            </a:r>
            <a:r>
              <a:rPr lang="en-GB" sz="2400" dirty="0" smtClean="0"/>
              <a:t/>
            </a:r>
            <a:br>
              <a:rPr lang="en-GB" sz="2400" dirty="0" smtClean="0"/>
            </a:br>
            <a:r>
              <a:rPr lang="en-GB" sz="2400" dirty="0" smtClean="0"/>
              <a:t>stages </a:t>
            </a:r>
            <a:r>
              <a:rPr lang="en-GB" sz="2400" dirty="0"/>
              <a:t>of </a:t>
            </a:r>
            <a:r>
              <a:rPr lang="en-GB" sz="2400" dirty="0" smtClean="0"/>
              <a:t>HAVS*</a:t>
            </a:r>
            <a:endParaRPr lang="en-GB" sz="2400" b="1" dirty="0"/>
          </a:p>
          <a:p>
            <a:pPr>
              <a:spcBef>
                <a:spcPct val="20000"/>
              </a:spcBef>
              <a:defRPr/>
            </a:pPr>
            <a:endParaRPr lang="en-GB" sz="3600" b="1" dirty="0" smtClean="0"/>
          </a:p>
        </p:txBody>
      </p:sp>
      <p:sp>
        <p:nvSpPr>
          <p:cNvPr id="12" name="Rectangle 11"/>
          <p:cNvSpPr/>
          <p:nvPr/>
        </p:nvSpPr>
        <p:spPr>
          <a:xfrm>
            <a:off x="5436096" y="1717357"/>
            <a:ext cx="587090" cy="2647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539552" y="1909281"/>
            <a:ext cx="3096344" cy="1015663"/>
          </a:xfrm>
          <a:prstGeom prst="rect">
            <a:avLst/>
          </a:prstGeom>
          <a:noFill/>
        </p:spPr>
        <p:txBody>
          <a:bodyPr wrap="square" rtlCol="0">
            <a:spAutoFit/>
          </a:bodyPr>
          <a:lstStyle/>
          <a:p>
            <a:pPr>
              <a:spcBef>
                <a:spcPct val="20000"/>
              </a:spcBef>
              <a:defRPr/>
            </a:pPr>
            <a:r>
              <a:rPr lang="en-GB" sz="3600" b="1" dirty="0" smtClean="0">
                <a:solidFill>
                  <a:srgbClr val="FF9933"/>
                </a:solidFill>
              </a:rPr>
              <a:t>2,000,000</a:t>
            </a:r>
            <a:r>
              <a:rPr lang="en-GB" dirty="0"/>
              <a:t/>
            </a:r>
            <a:br>
              <a:rPr lang="en-GB" dirty="0"/>
            </a:br>
            <a:r>
              <a:rPr lang="en-GB" sz="2400" dirty="0" smtClean="0"/>
              <a:t>people at risk of HAVS*</a:t>
            </a:r>
            <a:endParaRPr lang="en-GB" sz="2400" dirty="0"/>
          </a:p>
        </p:txBody>
      </p:sp>
      <p:cxnSp>
        <p:nvCxnSpPr>
          <p:cNvPr id="5" name="Straight Connector 4"/>
          <p:cNvCxnSpPr/>
          <p:nvPr/>
        </p:nvCxnSpPr>
        <p:spPr>
          <a:xfrm flipH="1">
            <a:off x="543000" y="3068960"/>
            <a:ext cx="3092896"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635896" y="1700808"/>
            <a:ext cx="0" cy="4154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5038" y="6021288"/>
            <a:ext cx="3221928" cy="261610"/>
          </a:xfrm>
          <a:prstGeom prst="rect">
            <a:avLst/>
          </a:prstGeom>
          <a:noFill/>
        </p:spPr>
        <p:txBody>
          <a:bodyPr wrap="square" rtlCol="0">
            <a:spAutoFit/>
          </a:bodyPr>
          <a:lstStyle/>
          <a:p>
            <a:pPr>
              <a:spcBef>
                <a:spcPct val="20000"/>
              </a:spcBef>
              <a:defRPr/>
            </a:pPr>
            <a:r>
              <a:rPr lang="en-GB" sz="1100" b="1" dirty="0" smtClean="0"/>
              <a:t>*HSE  **</a:t>
            </a:r>
            <a:r>
              <a:rPr lang="en-GB" sz="1100" dirty="0"/>
              <a:t> Industrial Injuries Disability Benefit scheme </a:t>
            </a:r>
            <a:endParaRPr lang="en-GB" sz="1100" dirty="0" smtClean="0"/>
          </a:p>
        </p:txBody>
      </p:sp>
      <p:sp>
        <p:nvSpPr>
          <p:cNvPr id="77" name="Rounded Rectangle 76"/>
          <p:cNvSpPr/>
          <p:nvPr/>
        </p:nvSpPr>
        <p:spPr>
          <a:xfrm>
            <a:off x="3923929" y="2641458"/>
            <a:ext cx="5034228" cy="3136075"/>
          </a:xfrm>
          <a:prstGeom prst="roundRect">
            <a:avLst>
              <a:gd name="adj" fmla="val 65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819258"/>
            <a:ext cx="4661386" cy="287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TextBox 82"/>
          <p:cNvSpPr txBox="1"/>
          <p:nvPr/>
        </p:nvSpPr>
        <p:spPr>
          <a:xfrm>
            <a:off x="4115473" y="1853263"/>
            <a:ext cx="4842683" cy="707886"/>
          </a:xfrm>
          <a:prstGeom prst="rect">
            <a:avLst/>
          </a:prstGeom>
          <a:noFill/>
        </p:spPr>
        <p:txBody>
          <a:bodyPr wrap="square" rtlCol="0">
            <a:spAutoFit/>
          </a:bodyPr>
          <a:lstStyle/>
          <a:p>
            <a:r>
              <a:rPr lang="en-GB" sz="2000" dirty="0" smtClean="0"/>
              <a:t>“All </a:t>
            </a:r>
            <a:r>
              <a:rPr lang="en-GB" sz="2000" dirty="0"/>
              <a:t>new cases of HAVS will be eliminated by </a:t>
            </a:r>
            <a:r>
              <a:rPr lang="en-GB" sz="2000" dirty="0" smtClean="0"/>
              <a:t>2015” but HAVS remains a constant </a:t>
            </a:r>
            <a:r>
              <a:rPr lang="en-GB" sz="2000" dirty="0"/>
              <a:t>risk *. </a:t>
            </a:r>
            <a:endParaRPr lang="en-GB" sz="2000" dirty="0" smtClean="0"/>
          </a:p>
        </p:txBody>
      </p:sp>
      <p:sp>
        <p:nvSpPr>
          <p:cNvPr id="84" name="TextBox 83"/>
          <p:cNvSpPr txBox="1"/>
          <p:nvPr/>
        </p:nvSpPr>
        <p:spPr>
          <a:xfrm>
            <a:off x="543000" y="4797152"/>
            <a:ext cx="3092896" cy="1015663"/>
          </a:xfrm>
          <a:prstGeom prst="rect">
            <a:avLst/>
          </a:prstGeom>
          <a:noFill/>
        </p:spPr>
        <p:txBody>
          <a:bodyPr wrap="square" rtlCol="0">
            <a:spAutoFit/>
          </a:bodyPr>
          <a:lstStyle/>
          <a:p>
            <a:pPr>
              <a:spcBef>
                <a:spcPct val="20000"/>
              </a:spcBef>
              <a:defRPr/>
            </a:pPr>
            <a:r>
              <a:rPr lang="en-GB" sz="3600" b="1" dirty="0" smtClean="0">
                <a:solidFill>
                  <a:srgbClr val="FF9933"/>
                </a:solidFill>
              </a:rPr>
              <a:t>3,000</a:t>
            </a:r>
            <a:r>
              <a:rPr lang="en-GB" dirty="0"/>
              <a:t/>
            </a:r>
            <a:br>
              <a:rPr lang="en-GB" dirty="0"/>
            </a:br>
            <a:r>
              <a:rPr lang="en-GB" sz="2400" dirty="0" smtClean="0"/>
              <a:t>claims each </a:t>
            </a:r>
            <a:r>
              <a:rPr lang="en-GB" sz="2400" dirty="0"/>
              <a:t>year * *</a:t>
            </a:r>
          </a:p>
        </p:txBody>
      </p:sp>
      <p:cxnSp>
        <p:nvCxnSpPr>
          <p:cNvPr id="85" name="Straight Connector 84"/>
          <p:cNvCxnSpPr/>
          <p:nvPr/>
        </p:nvCxnSpPr>
        <p:spPr>
          <a:xfrm flipH="1">
            <a:off x="539552" y="4725144"/>
            <a:ext cx="3092896"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04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0" y="1700808"/>
            <a:ext cx="9144000" cy="4154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892D951E-0C71-4BEF-88CB-77985E44C6DB}" type="slidenum">
              <a:rPr lang="en-US" smtClean="0"/>
              <a:pPr/>
              <a:t>4</a:t>
            </a:fld>
            <a:endParaRPr lang="en-US" dirty="0"/>
          </a:p>
        </p:txBody>
      </p:sp>
      <p:sp>
        <p:nvSpPr>
          <p:cNvPr id="8" name="Rectangle 7"/>
          <p:cNvSpPr>
            <a:spLocks noChangeArrowheads="1"/>
          </p:cNvSpPr>
          <p:nvPr/>
        </p:nvSpPr>
        <p:spPr bwMode="auto">
          <a:xfrm>
            <a:off x="539552" y="1052736"/>
            <a:ext cx="5760640" cy="576411"/>
          </a:xfrm>
          <a:prstGeom prst="rect">
            <a:avLst/>
          </a:prstGeom>
          <a:noFill/>
          <a:ln w="9525">
            <a:noFill/>
            <a:miter lim="800000"/>
            <a:headEnd/>
            <a:tailEnd/>
          </a:ln>
        </p:spPr>
        <p:txBody>
          <a:bodyPr anchor="t"/>
          <a:lstStyle/>
          <a:p>
            <a:r>
              <a:rPr lang="en-GB" sz="2400" b="1" dirty="0">
                <a:solidFill>
                  <a:srgbClr val="FF9900"/>
                </a:solidFill>
              </a:rPr>
              <a:t>Hand Arm Vibration </a:t>
            </a:r>
            <a:r>
              <a:rPr lang="en-GB" sz="2400" b="1" dirty="0" smtClean="0">
                <a:solidFill>
                  <a:srgbClr val="FF9900"/>
                </a:solidFill>
              </a:rPr>
              <a:t>(financial impact)</a:t>
            </a:r>
            <a:endParaRPr lang="en-GB" sz="2400" b="1" dirty="0">
              <a:solidFill>
                <a:srgbClr val="FF9900"/>
              </a:solidFill>
            </a:endParaRPr>
          </a:p>
        </p:txBody>
      </p:sp>
      <p:sp>
        <p:nvSpPr>
          <p:cNvPr id="19" name="TextBox 18"/>
          <p:cNvSpPr txBox="1"/>
          <p:nvPr/>
        </p:nvSpPr>
        <p:spPr>
          <a:xfrm>
            <a:off x="5465633" y="3280306"/>
            <a:ext cx="1084828" cy="369332"/>
          </a:xfrm>
          <a:prstGeom prst="rect">
            <a:avLst/>
          </a:prstGeom>
          <a:noFill/>
        </p:spPr>
        <p:txBody>
          <a:bodyPr wrap="square" rtlCol="0">
            <a:spAutoFit/>
          </a:bodyPr>
          <a:lstStyle/>
          <a:p>
            <a:pPr algn="ctr">
              <a:spcBef>
                <a:spcPct val="20000"/>
              </a:spcBef>
              <a:defRPr/>
            </a:pPr>
            <a:r>
              <a:rPr lang="en-GB" b="1" dirty="0" smtClean="0">
                <a:solidFill>
                  <a:srgbClr val="FF9933"/>
                </a:solidFill>
              </a:rPr>
              <a:t>60,000</a:t>
            </a:r>
          </a:p>
        </p:txBody>
      </p:sp>
      <p:sp>
        <p:nvSpPr>
          <p:cNvPr id="20" name="Rectangle 19"/>
          <p:cNvSpPr/>
          <p:nvPr/>
        </p:nvSpPr>
        <p:spPr>
          <a:xfrm>
            <a:off x="4199242" y="4818480"/>
            <a:ext cx="1084828" cy="6242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465633" y="3613116"/>
            <a:ext cx="1084828" cy="18296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097697" y="5476580"/>
            <a:ext cx="1287918" cy="369332"/>
          </a:xfrm>
          <a:prstGeom prst="rect">
            <a:avLst/>
          </a:prstGeom>
          <a:noFill/>
        </p:spPr>
        <p:txBody>
          <a:bodyPr wrap="square" rtlCol="0">
            <a:spAutoFit/>
          </a:bodyPr>
          <a:lstStyle/>
          <a:p>
            <a:pPr algn="ctr">
              <a:spcBef>
                <a:spcPct val="20000"/>
              </a:spcBef>
              <a:defRPr/>
            </a:pPr>
            <a:r>
              <a:rPr lang="en-GB" dirty="0" smtClean="0"/>
              <a:t>2008</a:t>
            </a:r>
            <a:endParaRPr lang="en-GB" b="1" dirty="0" smtClean="0">
              <a:solidFill>
                <a:srgbClr val="FF9933"/>
              </a:solidFill>
            </a:endParaRPr>
          </a:p>
        </p:txBody>
      </p:sp>
      <p:sp>
        <p:nvSpPr>
          <p:cNvPr id="23" name="TextBox 22"/>
          <p:cNvSpPr txBox="1"/>
          <p:nvPr/>
        </p:nvSpPr>
        <p:spPr>
          <a:xfrm>
            <a:off x="5364088" y="5485872"/>
            <a:ext cx="1287918" cy="369332"/>
          </a:xfrm>
          <a:prstGeom prst="rect">
            <a:avLst/>
          </a:prstGeom>
          <a:noFill/>
        </p:spPr>
        <p:txBody>
          <a:bodyPr wrap="square" rtlCol="0">
            <a:spAutoFit/>
          </a:bodyPr>
          <a:lstStyle/>
          <a:p>
            <a:pPr algn="ctr">
              <a:spcBef>
                <a:spcPct val="20000"/>
              </a:spcBef>
              <a:defRPr/>
            </a:pPr>
            <a:r>
              <a:rPr lang="en-GB" dirty="0" smtClean="0"/>
              <a:t>2013</a:t>
            </a:r>
            <a:endParaRPr lang="en-GB" b="1" dirty="0" smtClean="0">
              <a:solidFill>
                <a:srgbClr val="FF9933"/>
              </a:solidFill>
            </a:endParaRPr>
          </a:p>
        </p:txBody>
      </p:sp>
      <p:sp>
        <p:nvSpPr>
          <p:cNvPr id="24" name="TextBox 23"/>
          <p:cNvSpPr txBox="1"/>
          <p:nvPr/>
        </p:nvSpPr>
        <p:spPr>
          <a:xfrm>
            <a:off x="4199243" y="4451573"/>
            <a:ext cx="1084828" cy="369332"/>
          </a:xfrm>
          <a:prstGeom prst="rect">
            <a:avLst/>
          </a:prstGeom>
          <a:noFill/>
        </p:spPr>
        <p:txBody>
          <a:bodyPr wrap="square" rtlCol="0">
            <a:spAutoFit/>
          </a:bodyPr>
          <a:lstStyle/>
          <a:p>
            <a:pPr algn="ctr">
              <a:spcBef>
                <a:spcPct val="20000"/>
              </a:spcBef>
              <a:defRPr/>
            </a:pPr>
            <a:r>
              <a:rPr lang="en-GB" b="1" dirty="0" smtClean="0">
                <a:solidFill>
                  <a:srgbClr val="FF9933"/>
                </a:solidFill>
              </a:rPr>
              <a:t>18,000</a:t>
            </a:r>
          </a:p>
        </p:txBody>
      </p:sp>
      <p:sp>
        <p:nvSpPr>
          <p:cNvPr id="25" name="TextBox 24"/>
          <p:cNvSpPr txBox="1"/>
          <p:nvPr/>
        </p:nvSpPr>
        <p:spPr>
          <a:xfrm>
            <a:off x="535038" y="6021288"/>
            <a:ext cx="6197202" cy="261610"/>
          </a:xfrm>
          <a:prstGeom prst="rect">
            <a:avLst/>
          </a:prstGeom>
          <a:noFill/>
        </p:spPr>
        <p:txBody>
          <a:bodyPr wrap="square" rtlCol="0">
            <a:spAutoFit/>
          </a:bodyPr>
          <a:lstStyle/>
          <a:p>
            <a:pPr>
              <a:spcBef>
                <a:spcPct val="20000"/>
              </a:spcBef>
              <a:defRPr/>
            </a:pPr>
            <a:r>
              <a:rPr lang="en-GB" sz="1100" b="1" dirty="0" smtClean="0"/>
              <a:t>*HSE **</a:t>
            </a:r>
            <a:r>
              <a:rPr lang="en-GB" sz="1100" b="1" dirty="0"/>
              <a:t>Industrial Injuries Disablement Benefit </a:t>
            </a:r>
            <a:r>
              <a:rPr lang="en-GB" sz="1100" b="1" dirty="0" smtClean="0"/>
              <a:t>** HSE - Fines, legal fees, sick pay, production delays</a:t>
            </a:r>
            <a:endParaRPr lang="en-GB" sz="1100" dirty="0" smtClean="0"/>
          </a:p>
        </p:txBody>
      </p:sp>
      <p:sp>
        <p:nvSpPr>
          <p:cNvPr id="27" name="TextBox 26"/>
          <p:cNvSpPr txBox="1"/>
          <p:nvPr/>
        </p:nvSpPr>
        <p:spPr>
          <a:xfrm>
            <a:off x="3817674" y="3284984"/>
            <a:ext cx="2482518" cy="923330"/>
          </a:xfrm>
          <a:prstGeom prst="rect">
            <a:avLst/>
          </a:prstGeom>
          <a:noFill/>
        </p:spPr>
        <p:txBody>
          <a:bodyPr wrap="square" rtlCol="0">
            <a:spAutoFit/>
          </a:bodyPr>
          <a:lstStyle/>
          <a:p>
            <a:pPr>
              <a:spcBef>
                <a:spcPct val="20000"/>
              </a:spcBef>
              <a:defRPr/>
            </a:pPr>
            <a:r>
              <a:rPr lang="en-GB" b="1" dirty="0" smtClean="0"/>
              <a:t>Surge in </a:t>
            </a:r>
            <a:r>
              <a:rPr lang="en-GB" b="1" dirty="0"/>
              <a:t/>
            </a:r>
            <a:br>
              <a:rPr lang="en-GB" b="1" dirty="0"/>
            </a:br>
            <a:r>
              <a:rPr lang="en-GB" b="1" dirty="0" smtClean="0"/>
              <a:t>employee </a:t>
            </a:r>
            <a:br>
              <a:rPr lang="en-GB" b="1" dirty="0" smtClean="0"/>
            </a:br>
            <a:r>
              <a:rPr lang="en-GB" b="1" dirty="0" smtClean="0"/>
              <a:t>claims*</a:t>
            </a:r>
          </a:p>
        </p:txBody>
      </p:sp>
      <p:sp>
        <p:nvSpPr>
          <p:cNvPr id="30" name="TextBox 29"/>
          <p:cNvSpPr txBox="1"/>
          <p:nvPr/>
        </p:nvSpPr>
        <p:spPr>
          <a:xfrm>
            <a:off x="6978090" y="4221088"/>
            <a:ext cx="1914390" cy="1384995"/>
          </a:xfrm>
          <a:prstGeom prst="rect">
            <a:avLst/>
          </a:prstGeom>
          <a:noFill/>
        </p:spPr>
        <p:txBody>
          <a:bodyPr wrap="square" rtlCol="0">
            <a:spAutoFit/>
          </a:bodyPr>
          <a:lstStyle/>
          <a:p>
            <a:pPr algn="ctr">
              <a:spcBef>
                <a:spcPct val="20000"/>
              </a:spcBef>
              <a:defRPr/>
            </a:pPr>
            <a:r>
              <a:rPr lang="en-GB" sz="2400" dirty="0" smtClean="0"/>
              <a:t>Increase  in successful HAVS claims </a:t>
            </a:r>
            <a:r>
              <a:rPr lang="en-GB" dirty="0" smtClean="0"/>
              <a:t/>
            </a:r>
            <a:br>
              <a:rPr lang="en-GB" dirty="0" smtClean="0"/>
            </a:br>
            <a:r>
              <a:rPr lang="en-GB" sz="1200" dirty="0" smtClean="0"/>
              <a:t>(2007 – 2013)**</a:t>
            </a:r>
            <a:endParaRPr lang="en-GB" sz="1200" b="1" dirty="0" smtClean="0"/>
          </a:p>
        </p:txBody>
      </p:sp>
      <p:sp>
        <p:nvSpPr>
          <p:cNvPr id="32" name="TextBox 31"/>
          <p:cNvSpPr txBox="1"/>
          <p:nvPr/>
        </p:nvSpPr>
        <p:spPr>
          <a:xfrm>
            <a:off x="7019503" y="3212976"/>
            <a:ext cx="2089001" cy="1323439"/>
          </a:xfrm>
          <a:prstGeom prst="rect">
            <a:avLst/>
          </a:prstGeom>
          <a:noFill/>
        </p:spPr>
        <p:txBody>
          <a:bodyPr wrap="square" rtlCol="0">
            <a:spAutoFit/>
          </a:bodyPr>
          <a:lstStyle/>
          <a:p>
            <a:pPr>
              <a:spcBef>
                <a:spcPct val="20000"/>
              </a:spcBef>
              <a:defRPr/>
            </a:pPr>
            <a:r>
              <a:rPr lang="en-GB" sz="8000" dirty="0" smtClean="0"/>
              <a:t>50%</a:t>
            </a:r>
            <a:endParaRPr lang="en-GB" sz="8000" b="1" dirty="0" smtClean="0"/>
          </a:p>
        </p:txBody>
      </p:sp>
      <p:cxnSp>
        <p:nvCxnSpPr>
          <p:cNvPr id="33" name="Straight Connector 32"/>
          <p:cNvCxnSpPr/>
          <p:nvPr/>
        </p:nvCxnSpPr>
        <p:spPr>
          <a:xfrm flipH="1">
            <a:off x="3491880" y="3068960"/>
            <a:ext cx="56521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91880" y="1700808"/>
            <a:ext cx="0" cy="41543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76256" y="3068960"/>
            <a:ext cx="0" cy="27862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9552" y="1884888"/>
            <a:ext cx="3096344" cy="3416320"/>
          </a:xfrm>
          <a:prstGeom prst="rect">
            <a:avLst/>
          </a:prstGeom>
          <a:noFill/>
        </p:spPr>
        <p:txBody>
          <a:bodyPr wrap="square" rtlCol="0">
            <a:spAutoFit/>
          </a:bodyPr>
          <a:lstStyle/>
          <a:p>
            <a:pPr>
              <a:spcBef>
                <a:spcPct val="20000"/>
              </a:spcBef>
              <a:defRPr/>
            </a:pPr>
            <a:r>
              <a:rPr lang="en-GB" sz="3600" b="1" dirty="0" smtClean="0"/>
              <a:t>Highest </a:t>
            </a:r>
            <a:r>
              <a:rPr lang="en-GB" sz="7200" b="1" dirty="0" smtClean="0">
                <a:solidFill>
                  <a:schemeClr val="accent6"/>
                </a:solidFill>
              </a:rPr>
              <a:t>%</a:t>
            </a:r>
            <a:r>
              <a:rPr lang="en-GB" sz="3600" b="1" dirty="0" smtClean="0"/>
              <a:t> </a:t>
            </a:r>
            <a:br>
              <a:rPr lang="en-GB" sz="3600" b="1" dirty="0" smtClean="0"/>
            </a:br>
            <a:r>
              <a:rPr lang="en-GB" sz="3600" b="1" dirty="0" smtClean="0"/>
              <a:t>of disability claims are HAVS </a:t>
            </a:r>
            <a:br>
              <a:rPr lang="en-GB" sz="3600" b="1" dirty="0" smtClean="0"/>
            </a:br>
            <a:r>
              <a:rPr lang="en-GB" sz="3600" b="1" dirty="0" smtClean="0"/>
              <a:t>related</a:t>
            </a:r>
            <a:r>
              <a:rPr lang="en-GB" sz="2000" dirty="0"/>
              <a:t>* *</a:t>
            </a:r>
          </a:p>
        </p:txBody>
      </p:sp>
      <p:sp>
        <p:nvSpPr>
          <p:cNvPr id="28" name="TextBox 27"/>
          <p:cNvSpPr txBox="1"/>
          <p:nvPr/>
        </p:nvSpPr>
        <p:spPr>
          <a:xfrm>
            <a:off x="3635896" y="1988840"/>
            <a:ext cx="5472608" cy="1274195"/>
          </a:xfrm>
          <a:prstGeom prst="rect">
            <a:avLst/>
          </a:prstGeom>
          <a:noFill/>
        </p:spPr>
        <p:txBody>
          <a:bodyPr wrap="square" rtlCol="0">
            <a:spAutoFit/>
          </a:bodyPr>
          <a:lstStyle/>
          <a:p>
            <a:pPr algn="ctr">
              <a:spcBef>
                <a:spcPct val="20000"/>
              </a:spcBef>
              <a:defRPr/>
            </a:pPr>
            <a:r>
              <a:rPr lang="en-GB" sz="2400" dirty="0" smtClean="0"/>
              <a:t>Every </a:t>
            </a:r>
            <a:r>
              <a:rPr lang="en-GB" sz="2400" b="1" dirty="0" smtClean="0">
                <a:solidFill>
                  <a:schemeClr val="accent6"/>
                </a:solidFill>
              </a:rPr>
              <a:t>£1</a:t>
            </a:r>
            <a:r>
              <a:rPr lang="en-GB" sz="2400" dirty="0" smtClean="0"/>
              <a:t> recovered through insurance, costs a company </a:t>
            </a:r>
            <a:r>
              <a:rPr lang="en-GB" sz="2400" b="1" dirty="0" smtClean="0">
                <a:solidFill>
                  <a:schemeClr val="accent6"/>
                </a:solidFill>
              </a:rPr>
              <a:t>£10 </a:t>
            </a:r>
            <a:r>
              <a:rPr lang="en-GB" sz="2400" dirty="0" smtClean="0"/>
              <a:t>in uninsured costs</a:t>
            </a:r>
            <a:r>
              <a:rPr lang="en-GB" dirty="0" smtClean="0"/>
              <a:t>***</a:t>
            </a:r>
            <a:endParaRPr lang="en-GB" b="1" dirty="0"/>
          </a:p>
          <a:p>
            <a:pPr algn="ctr">
              <a:spcBef>
                <a:spcPct val="20000"/>
              </a:spcBef>
              <a:defRPr/>
            </a:pPr>
            <a:endParaRPr lang="en-GB" sz="2400" b="1" dirty="0" smtClean="0"/>
          </a:p>
        </p:txBody>
      </p:sp>
    </p:spTree>
    <p:extLst>
      <p:ext uri="{BB962C8B-B14F-4D97-AF65-F5344CB8AC3E}">
        <p14:creationId xmlns:p14="http://schemas.microsoft.com/office/powerpoint/2010/main" val="394330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05" y="1124744"/>
            <a:ext cx="8229600" cy="1143000"/>
          </a:xfrm>
        </p:spPr>
        <p:txBody>
          <a:bodyPr>
            <a:normAutofit fontScale="90000"/>
          </a:bodyPr>
          <a:lstStyle/>
          <a:p>
            <a:pPr algn="l"/>
            <a:r>
              <a:rPr lang="en-GB" sz="2800" b="1" dirty="0" smtClean="0">
                <a:solidFill>
                  <a:schemeClr val="accent6"/>
                </a:solidFill>
              </a:rPr>
              <a:t>Tool Tags</a:t>
            </a:r>
            <a:r>
              <a:rPr lang="en-GB" sz="2400" b="1" dirty="0">
                <a:solidFill>
                  <a:schemeClr val="accent6"/>
                </a:solidFill>
              </a:rPr>
              <a:t/>
            </a:r>
            <a:br>
              <a:rPr lang="en-GB" sz="2400" b="1" dirty="0">
                <a:solidFill>
                  <a:schemeClr val="accent6"/>
                </a:solidFill>
              </a:rPr>
            </a:br>
            <a:r>
              <a:rPr lang="en-GB" sz="2200" b="1" dirty="0" smtClean="0"/>
              <a:t>The HSE exposure point system to quantify risk</a:t>
            </a:r>
            <a:br>
              <a:rPr lang="en-GB" sz="2200" b="1" dirty="0" smtClean="0"/>
            </a:br>
            <a:r>
              <a:rPr lang="en-GB" sz="1800" dirty="0"/>
              <a:t>For an accurate estimate of risk - trigger time and the </a:t>
            </a:r>
            <a:r>
              <a:rPr lang="en-GB" sz="1800" dirty="0" smtClean="0"/>
              <a:t>representative vibration </a:t>
            </a:r>
            <a:r>
              <a:rPr lang="en-GB" sz="1800" dirty="0"/>
              <a:t>magnitude need to be known in any one </a:t>
            </a:r>
            <a:r>
              <a:rPr lang="en-GB" sz="1800" dirty="0" smtClean="0"/>
              <a:t>day.</a:t>
            </a:r>
            <a:r>
              <a:rPr lang="en-GB" sz="1800" dirty="0"/>
              <a:t/>
            </a:r>
            <a:br>
              <a:rPr lang="en-GB" sz="1800" dirty="0"/>
            </a:br>
            <a:endParaRPr lang="en-GB" sz="1800" dirty="0"/>
          </a:p>
        </p:txBody>
      </p:sp>
      <p:sp>
        <p:nvSpPr>
          <p:cNvPr id="4" name="Slide Number Placeholder 3"/>
          <p:cNvSpPr>
            <a:spLocks noGrp="1"/>
          </p:cNvSpPr>
          <p:nvPr>
            <p:ph type="sldNum" sz="quarter" idx="12"/>
          </p:nvPr>
        </p:nvSpPr>
        <p:spPr/>
        <p:txBody>
          <a:bodyPr/>
          <a:lstStyle/>
          <a:p>
            <a:r>
              <a:rPr lang="en-US" dirty="0" smtClean="0"/>
              <a:t>Page </a:t>
            </a:r>
            <a:fld id="{892D951E-0C71-4BEF-88CB-77985E44C6DB}" type="slidenum">
              <a:rPr lang="en-US" sz="1400" smtClean="0"/>
              <a:pPr/>
              <a:t>5</a:t>
            </a:fld>
            <a:endParaRPr lang="en-US" sz="1400" dirty="0"/>
          </a:p>
        </p:txBody>
      </p:sp>
      <p:sp>
        <p:nvSpPr>
          <p:cNvPr id="12" name="TextBox 11"/>
          <p:cNvSpPr txBox="1"/>
          <p:nvPr/>
        </p:nvSpPr>
        <p:spPr>
          <a:xfrm>
            <a:off x="1619672" y="2762344"/>
            <a:ext cx="2520280" cy="738664"/>
          </a:xfrm>
          <a:prstGeom prst="rect">
            <a:avLst/>
          </a:prstGeom>
          <a:noFill/>
        </p:spPr>
        <p:txBody>
          <a:bodyPr wrap="square" rtlCol="0">
            <a:spAutoFit/>
          </a:bodyPr>
          <a:lstStyle/>
          <a:p>
            <a:pPr lvl="0"/>
            <a:r>
              <a:rPr lang="en-GB" sz="1400" b="1" dirty="0" smtClean="0"/>
              <a:t>Take </a:t>
            </a:r>
            <a:r>
              <a:rPr lang="en-GB" sz="1400" b="1" dirty="0"/>
              <a:t>action to </a:t>
            </a:r>
            <a:r>
              <a:rPr lang="en-GB" sz="1400" b="1" dirty="0" smtClean="0"/>
              <a:t>reduce exposure.  </a:t>
            </a:r>
            <a:r>
              <a:rPr lang="en-GB" sz="1400" i="1" dirty="0" smtClean="0"/>
              <a:t>1 in 10 develop HAVS in </a:t>
            </a:r>
            <a:br>
              <a:rPr lang="en-GB" sz="1400" i="1" dirty="0" smtClean="0"/>
            </a:br>
            <a:r>
              <a:rPr lang="en-GB" sz="1400" i="1" dirty="0" smtClean="0"/>
              <a:t>12 years at this level.</a:t>
            </a:r>
            <a:endParaRPr lang="en-GB" sz="1400" i="1" dirty="0"/>
          </a:p>
        </p:txBody>
      </p:sp>
      <p:sp>
        <p:nvSpPr>
          <p:cNvPr id="33" name="Rounded Rectangle 32"/>
          <p:cNvSpPr/>
          <p:nvPr/>
        </p:nvSpPr>
        <p:spPr>
          <a:xfrm>
            <a:off x="611560" y="2780928"/>
            <a:ext cx="1008112" cy="631232"/>
          </a:xfrm>
          <a:prstGeom prst="roundRect">
            <a:avLst/>
          </a:prstGeom>
          <a:solidFill>
            <a:schemeClr val="accent6"/>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EAV</a:t>
            </a:r>
            <a:endParaRPr lang="en-GB" sz="3200" dirty="0"/>
          </a:p>
        </p:txBody>
      </p:sp>
      <p:sp>
        <p:nvSpPr>
          <p:cNvPr id="34" name="TextBox 33"/>
          <p:cNvSpPr txBox="1"/>
          <p:nvPr/>
        </p:nvSpPr>
        <p:spPr>
          <a:xfrm>
            <a:off x="1619672" y="4347101"/>
            <a:ext cx="2376264" cy="738664"/>
          </a:xfrm>
          <a:prstGeom prst="rect">
            <a:avLst/>
          </a:prstGeom>
          <a:noFill/>
        </p:spPr>
        <p:txBody>
          <a:bodyPr wrap="square" rtlCol="0">
            <a:spAutoFit/>
          </a:bodyPr>
          <a:lstStyle/>
          <a:p>
            <a:pPr lvl="0"/>
            <a:r>
              <a:rPr lang="en-GB" sz="1400" b="1" dirty="0" smtClean="0"/>
              <a:t>Do </a:t>
            </a:r>
            <a:r>
              <a:rPr lang="en-GB" sz="1400" b="1" dirty="0"/>
              <a:t>not work above this </a:t>
            </a:r>
            <a:r>
              <a:rPr lang="en-GB" sz="1400" b="1" dirty="0" smtClean="0"/>
              <a:t>level. </a:t>
            </a:r>
            <a:r>
              <a:rPr lang="en-GB" sz="1400" dirty="0" smtClean="0"/>
              <a:t>1 </a:t>
            </a:r>
            <a:r>
              <a:rPr lang="en-GB" sz="1400" dirty="0"/>
              <a:t>in 10 develop HAVS in </a:t>
            </a:r>
            <a:r>
              <a:rPr lang="en-GB" sz="1400" dirty="0" smtClean="0"/>
              <a:t/>
            </a:r>
            <a:br>
              <a:rPr lang="en-GB" sz="1400" dirty="0" smtClean="0"/>
            </a:br>
            <a:r>
              <a:rPr lang="en-GB" sz="1400" dirty="0" smtClean="0"/>
              <a:t>6 </a:t>
            </a:r>
            <a:r>
              <a:rPr lang="en-GB" sz="1400" dirty="0"/>
              <a:t>years at this level.</a:t>
            </a:r>
          </a:p>
        </p:txBody>
      </p:sp>
      <p:sp>
        <p:nvSpPr>
          <p:cNvPr id="35" name="Rounded Rectangle 34"/>
          <p:cNvSpPr/>
          <p:nvPr/>
        </p:nvSpPr>
        <p:spPr>
          <a:xfrm>
            <a:off x="611560" y="4407317"/>
            <a:ext cx="1008112" cy="631232"/>
          </a:xfrm>
          <a:prstGeom prst="roundRect">
            <a:avLst/>
          </a:prstGeom>
          <a:solidFill>
            <a:srgbClr val="FF0000"/>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ELV</a:t>
            </a:r>
            <a:endParaRPr lang="en-GB" sz="3200" dirty="0"/>
          </a:p>
        </p:txBody>
      </p:sp>
      <p:pic>
        <p:nvPicPr>
          <p:cNvPr id="17" name="Picture 3" descr="reckoner use 2"/>
          <p:cNvPicPr>
            <a:picLocks noChangeAspect="1" noChangeArrowheads="1"/>
          </p:cNvPicPr>
          <p:nvPr/>
        </p:nvPicPr>
        <p:blipFill>
          <a:blip r:embed="rId3"/>
          <a:srcRect/>
          <a:stretch>
            <a:fillRect/>
          </a:stretch>
        </p:blipFill>
        <p:spPr bwMode="auto">
          <a:xfrm>
            <a:off x="4139952" y="2116894"/>
            <a:ext cx="4716016" cy="368837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39552" y="2380818"/>
            <a:ext cx="3384376" cy="400110"/>
          </a:xfrm>
          <a:prstGeom prst="rect">
            <a:avLst/>
          </a:prstGeom>
          <a:noFill/>
        </p:spPr>
        <p:txBody>
          <a:bodyPr wrap="square" rtlCol="0">
            <a:spAutoFit/>
          </a:bodyPr>
          <a:lstStyle/>
          <a:p>
            <a:pPr lvl="0"/>
            <a:r>
              <a:rPr lang="en-GB" sz="2000" b="1" i="1" dirty="0" smtClean="0"/>
              <a:t>100 points   </a:t>
            </a:r>
            <a:r>
              <a:rPr lang="en-GB" sz="1400" dirty="0" smtClean="0"/>
              <a:t>(</a:t>
            </a:r>
            <a:r>
              <a:rPr lang="en-GB" sz="1200" b="1" dirty="0" smtClean="0"/>
              <a:t>8 </a:t>
            </a:r>
            <a:r>
              <a:rPr lang="en-GB" sz="1200" dirty="0" smtClean="0"/>
              <a:t>hrs of a tool with </a:t>
            </a:r>
            <a:r>
              <a:rPr lang="en-GB" sz="1200" b="1" dirty="0" smtClean="0"/>
              <a:t>2.5</a:t>
            </a:r>
            <a:r>
              <a:rPr lang="en-GB" sz="1200" b="1" baseline="30000" dirty="0" smtClean="0"/>
              <a:t>2</a:t>
            </a:r>
            <a:r>
              <a:rPr lang="en-GB" sz="1200" baseline="30000" dirty="0" smtClean="0"/>
              <a:t> </a:t>
            </a:r>
            <a:r>
              <a:rPr lang="en-GB" sz="1200" dirty="0" smtClean="0"/>
              <a:t>m/s</a:t>
            </a:r>
            <a:r>
              <a:rPr lang="en-GB" sz="1400" baseline="30000" dirty="0" smtClean="0"/>
              <a:t>2</a:t>
            </a:r>
            <a:r>
              <a:rPr lang="en-GB" sz="1400" dirty="0"/>
              <a:t> </a:t>
            </a:r>
            <a:r>
              <a:rPr lang="en-GB" sz="1400" dirty="0" smtClean="0"/>
              <a:t>)</a:t>
            </a:r>
            <a:endParaRPr lang="en-GB" sz="1400" b="1" i="1" dirty="0"/>
          </a:p>
        </p:txBody>
      </p:sp>
      <p:sp>
        <p:nvSpPr>
          <p:cNvPr id="10" name="TextBox 9"/>
          <p:cNvSpPr txBox="1"/>
          <p:nvPr/>
        </p:nvSpPr>
        <p:spPr>
          <a:xfrm>
            <a:off x="539552" y="4005064"/>
            <a:ext cx="3600400" cy="400110"/>
          </a:xfrm>
          <a:prstGeom prst="rect">
            <a:avLst/>
          </a:prstGeom>
          <a:noFill/>
        </p:spPr>
        <p:txBody>
          <a:bodyPr wrap="square" rtlCol="0">
            <a:spAutoFit/>
          </a:bodyPr>
          <a:lstStyle/>
          <a:p>
            <a:pPr lvl="0"/>
            <a:r>
              <a:rPr lang="en-GB" sz="2000" b="1" i="1" dirty="0" smtClean="0"/>
              <a:t>400 points  </a:t>
            </a:r>
            <a:r>
              <a:rPr lang="en-GB" sz="1400" dirty="0" smtClean="0"/>
              <a:t>(</a:t>
            </a:r>
            <a:r>
              <a:rPr lang="en-GB" sz="1200" b="1" dirty="0" smtClean="0"/>
              <a:t>8 </a:t>
            </a:r>
            <a:r>
              <a:rPr lang="en-GB" sz="1200" dirty="0" smtClean="0"/>
              <a:t>hrs of a tool with </a:t>
            </a:r>
            <a:r>
              <a:rPr lang="en-GB" sz="1200" b="1" dirty="0" smtClean="0"/>
              <a:t>5</a:t>
            </a:r>
            <a:r>
              <a:rPr lang="en-GB" sz="1200" b="1" baseline="30000" dirty="0" smtClean="0"/>
              <a:t>2</a:t>
            </a:r>
            <a:r>
              <a:rPr lang="en-GB" sz="1200" dirty="0" smtClean="0"/>
              <a:t> m/s</a:t>
            </a:r>
            <a:r>
              <a:rPr lang="en-GB" sz="1400" baseline="30000" dirty="0" smtClean="0"/>
              <a:t>2</a:t>
            </a:r>
            <a:r>
              <a:rPr lang="en-GB" sz="1400" dirty="0"/>
              <a:t> </a:t>
            </a:r>
            <a:r>
              <a:rPr lang="en-GB" sz="1400" dirty="0" smtClean="0"/>
              <a:t>)</a:t>
            </a:r>
            <a:endParaRPr lang="en-GB" sz="1400" b="1" i="1" dirty="0"/>
          </a:p>
        </p:txBody>
      </p:sp>
      <p:pic>
        <p:nvPicPr>
          <p:cNvPr id="14" name="Picture 4" descr="https://allenandyork.files.wordpress.com/2013/08/hse-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4067" y="980728"/>
            <a:ext cx="672389" cy="66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8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96752"/>
            <a:ext cx="9144000" cy="46805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892D951E-0C71-4BEF-88CB-77985E44C6DB}" type="slidenum">
              <a:rPr lang="en-US" smtClean="0"/>
              <a:pPr/>
              <a:t>6</a:t>
            </a:fld>
            <a:endParaRPr lang="en-US" dirty="0"/>
          </a:p>
        </p:txBody>
      </p:sp>
      <p:sp>
        <p:nvSpPr>
          <p:cNvPr id="8" name="Rectangle 7"/>
          <p:cNvSpPr>
            <a:spLocks noChangeArrowheads="1"/>
          </p:cNvSpPr>
          <p:nvPr/>
        </p:nvSpPr>
        <p:spPr bwMode="auto">
          <a:xfrm>
            <a:off x="539552" y="332309"/>
            <a:ext cx="5760640" cy="576411"/>
          </a:xfrm>
          <a:prstGeom prst="rect">
            <a:avLst/>
          </a:prstGeom>
          <a:noFill/>
          <a:ln w="9525">
            <a:noFill/>
            <a:miter lim="800000"/>
            <a:headEnd/>
            <a:tailEnd/>
          </a:ln>
        </p:spPr>
        <p:txBody>
          <a:bodyPr anchor="t"/>
          <a:lstStyle/>
          <a:p>
            <a:r>
              <a:rPr lang="en-GB" sz="2400" b="1" dirty="0" smtClean="0">
                <a:solidFill>
                  <a:srgbClr val="FF9900"/>
                </a:solidFill>
              </a:rPr>
              <a:t>Hand Arm Vibration (HAV)</a:t>
            </a:r>
            <a:endParaRPr lang="en-GB" sz="2400" b="1" dirty="0">
              <a:solidFill>
                <a:srgbClr val="FF9900"/>
              </a:solidFill>
            </a:endParaRPr>
          </a:p>
        </p:txBody>
      </p:sp>
      <p:sp>
        <p:nvSpPr>
          <p:cNvPr id="6" name="Rectangle 5"/>
          <p:cNvSpPr/>
          <p:nvPr/>
        </p:nvSpPr>
        <p:spPr>
          <a:xfrm>
            <a:off x="611560" y="1628800"/>
            <a:ext cx="3456384" cy="3853363"/>
          </a:xfrm>
          <a:prstGeom prst="rect">
            <a:avLst/>
          </a:prstGeom>
        </p:spPr>
        <p:txBody>
          <a:bodyPr wrap="square">
            <a:spAutoFit/>
          </a:bodyPr>
          <a:lstStyle/>
          <a:p>
            <a:pPr>
              <a:spcBef>
                <a:spcPct val="20000"/>
              </a:spcBef>
              <a:defRPr/>
            </a:pPr>
            <a:r>
              <a:rPr lang="en-GB" sz="4800" b="1" dirty="0">
                <a:solidFill>
                  <a:srgbClr val="FF9933"/>
                </a:solidFill>
              </a:rPr>
              <a:t>10%</a:t>
            </a:r>
            <a:r>
              <a:rPr lang="en-GB" sz="3200" b="1" dirty="0">
                <a:solidFill>
                  <a:srgbClr val="FF9933"/>
                </a:solidFill>
              </a:rPr>
              <a:t> </a:t>
            </a:r>
            <a:r>
              <a:rPr lang="en-GB" sz="2200" dirty="0">
                <a:solidFill>
                  <a:schemeClr val="bg1"/>
                </a:solidFill>
              </a:rPr>
              <a:t>of employees exposed at the exposure action level will contract HAVS within </a:t>
            </a:r>
            <a:r>
              <a:rPr lang="en-GB" sz="2200" b="1" dirty="0">
                <a:solidFill>
                  <a:schemeClr val="bg1"/>
                </a:solidFill>
              </a:rPr>
              <a:t>12</a:t>
            </a:r>
            <a:r>
              <a:rPr lang="en-GB" sz="2200" dirty="0">
                <a:solidFill>
                  <a:schemeClr val="bg1"/>
                </a:solidFill>
              </a:rPr>
              <a:t> years or within </a:t>
            </a:r>
            <a:r>
              <a:rPr lang="en-GB" sz="2200" b="1" dirty="0">
                <a:solidFill>
                  <a:schemeClr val="bg1"/>
                </a:solidFill>
              </a:rPr>
              <a:t>6</a:t>
            </a:r>
            <a:r>
              <a:rPr lang="en-GB" sz="2200" dirty="0">
                <a:solidFill>
                  <a:schemeClr val="bg1"/>
                </a:solidFill>
              </a:rPr>
              <a:t> years if exposed to the exposure limit </a:t>
            </a:r>
            <a:r>
              <a:rPr lang="en-GB" sz="2200" dirty="0" smtClean="0">
                <a:solidFill>
                  <a:schemeClr val="bg1"/>
                </a:solidFill>
              </a:rPr>
              <a:t>level. </a:t>
            </a:r>
            <a:r>
              <a:rPr lang="en-GB" sz="1400" i="1" dirty="0">
                <a:solidFill>
                  <a:schemeClr val="bg1"/>
                </a:solidFill>
              </a:rPr>
              <a:t>(HSE</a:t>
            </a:r>
            <a:r>
              <a:rPr lang="en-GB" sz="1400" i="1" dirty="0" smtClean="0">
                <a:solidFill>
                  <a:schemeClr val="bg1"/>
                </a:solidFill>
              </a:rPr>
              <a:t>)</a:t>
            </a:r>
            <a:endParaRPr lang="en-GB" sz="1400" dirty="0" smtClean="0">
              <a:solidFill>
                <a:schemeClr val="bg1"/>
              </a:solidFill>
            </a:endParaRPr>
          </a:p>
          <a:p>
            <a:pPr>
              <a:spcBef>
                <a:spcPct val="20000"/>
              </a:spcBef>
              <a:defRPr/>
            </a:pPr>
            <a:endParaRPr lang="en-GB" sz="2200" b="1" dirty="0">
              <a:solidFill>
                <a:schemeClr val="bg1"/>
              </a:solidFill>
            </a:endParaRPr>
          </a:p>
          <a:p>
            <a:r>
              <a:rPr lang="en-GB" sz="2000" i="1" dirty="0">
                <a:solidFill>
                  <a:schemeClr val="bg1"/>
                </a:solidFill>
              </a:rPr>
              <a:t>“Exposure below the Action </a:t>
            </a:r>
            <a:r>
              <a:rPr lang="en-GB" sz="2000" i="1" dirty="0" smtClean="0">
                <a:solidFill>
                  <a:schemeClr val="bg1"/>
                </a:solidFill>
              </a:rPr>
              <a:t>Value cannot </a:t>
            </a:r>
            <a:r>
              <a:rPr lang="en-GB" sz="2000" i="1" dirty="0">
                <a:solidFill>
                  <a:schemeClr val="bg1"/>
                </a:solidFill>
              </a:rPr>
              <a:t>be considered safe...” </a:t>
            </a:r>
            <a:r>
              <a:rPr lang="en-GB" sz="1600" i="1" dirty="0">
                <a:solidFill>
                  <a:schemeClr val="bg1"/>
                </a:solidFill>
              </a:rPr>
              <a:t>(HSE)</a:t>
            </a:r>
            <a:endParaRPr lang="en-GB" sz="1600" b="1"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213" y="1645363"/>
            <a:ext cx="4579267" cy="3655845"/>
          </a:xfrm>
          <a:prstGeom prst="rect">
            <a:avLst/>
          </a:prstGeom>
        </p:spPr>
      </p:pic>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611188" y="2705100"/>
            <a:ext cx="1584325" cy="574675"/>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mtClean="0">
                <a:solidFill>
                  <a:srgbClr val="000000"/>
                </a:solidFill>
              </a:rPr>
              <a:t>Page </a:t>
            </a:r>
            <a:fld id="{DAE74A42-B05D-421B-BC9C-6180437A6EDC}" type="slidenum">
              <a:rPr lang="en-US" altLang="en-US" smtClean="0">
                <a:solidFill>
                  <a:srgbClr val="000000"/>
                </a:solidFill>
              </a:rPr>
              <a:pPr eaLnBrk="1" fontAlgn="base" hangingPunct="1">
                <a:spcBef>
                  <a:spcPct val="0"/>
                </a:spcBef>
                <a:spcAft>
                  <a:spcPct val="0"/>
                </a:spcAft>
              </a:pPr>
              <a:t>7</a:t>
            </a:fld>
            <a:endParaRPr lang="en-US" altLang="en-US" smtClean="0">
              <a:solidFill>
                <a:srgbClr val="000000"/>
              </a:solidFill>
            </a:endParaRPr>
          </a:p>
        </p:txBody>
      </p:sp>
      <p:sp>
        <p:nvSpPr>
          <p:cNvPr id="13316" name="Rectangle 5"/>
          <p:cNvSpPr>
            <a:spLocks noChangeArrowheads="1"/>
          </p:cNvSpPr>
          <p:nvPr/>
        </p:nvSpPr>
        <p:spPr bwMode="auto">
          <a:xfrm>
            <a:off x="468313" y="404664"/>
            <a:ext cx="81359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dirty="0">
                <a:solidFill>
                  <a:srgbClr val="FF9900"/>
                </a:solidFill>
              </a:rPr>
              <a:t>Accuracy of exposure</a:t>
            </a:r>
          </a:p>
          <a:p>
            <a:endParaRPr lang="en-GB" sz="1600" b="1" dirty="0" smtClean="0"/>
          </a:p>
          <a:p>
            <a:r>
              <a:rPr lang="en-GB" sz="1600" b="1" dirty="0" smtClean="0"/>
              <a:t>Digital </a:t>
            </a:r>
            <a:r>
              <a:rPr lang="en-GB" sz="1600" b="1" dirty="0"/>
              <a:t>monitoring addresses many of these issues</a:t>
            </a:r>
            <a:endParaRPr lang="en-GB" altLang="en-US" sz="1600" b="1" dirty="0"/>
          </a:p>
        </p:txBody>
      </p:sp>
      <p:graphicFrame>
        <p:nvGraphicFramePr>
          <p:cNvPr id="3" name="Table 2"/>
          <p:cNvGraphicFramePr>
            <a:graphicFrameLocks noGrp="1"/>
          </p:cNvGraphicFramePr>
          <p:nvPr>
            <p:extLst>
              <p:ext uri="{D42A27DB-BD31-4B8C-83A1-F6EECF244321}">
                <p14:modId xmlns:p14="http://schemas.microsoft.com/office/powerpoint/2010/main" val="2326579204"/>
              </p:ext>
            </p:extLst>
          </p:nvPr>
        </p:nvGraphicFramePr>
        <p:xfrm>
          <a:off x="611188" y="3355975"/>
          <a:ext cx="7777162" cy="2386013"/>
        </p:xfrm>
        <a:graphic>
          <a:graphicData uri="http://schemas.openxmlformats.org/drawingml/2006/table">
            <a:tbl>
              <a:tblPr firstRow="1" bandRow="1">
                <a:tableStyleId>{5C22544A-7EE6-4342-B048-85BDC9FD1C3A}</a:tableStyleId>
              </a:tblPr>
              <a:tblGrid>
                <a:gridCol w="1414029"/>
                <a:gridCol w="1256915"/>
                <a:gridCol w="1180904"/>
                <a:gridCol w="1308438"/>
                <a:gridCol w="1308438"/>
                <a:gridCol w="1308438"/>
              </a:tblGrid>
              <a:tr h="709764">
                <a:tc>
                  <a:txBody>
                    <a:bodyPr/>
                    <a:lstStyle/>
                    <a:p>
                      <a:pPr algn="ctr"/>
                      <a:r>
                        <a:rPr lang="en-GB" sz="1400" b="1" dirty="0" smtClean="0">
                          <a:solidFill>
                            <a:schemeClr val="tx1"/>
                          </a:solidFill>
                          <a:sym typeface="Webdings"/>
                        </a:rPr>
                        <a:t></a:t>
                      </a:r>
                      <a:br>
                        <a:rPr lang="en-GB" sz="1400" b="1" dirty="0" smtClean="0">
                          <a:solidFill>
                            <a:schemeClr val="tx1"/>
                          </a:solidFill>
                          <a:sym typeface="Webdings"/>
                        </a:rPr>
                      </a:br>
                      <a:r>
                        <a:rPr lang="en-GB" sz="1300" b="1" dirty="0" smtClean="0">
                          <a:solidFill>
                            <a:schemeClr val="tx1"/>
                          </a:solidFill>
                        </a:rPr>
                        <a:t>Tool</a:t>
                      </a:r>
                    </a:p>
                    <a:p>
                      <a:pPr algn="ctr"/>
                      <a:r>
                        <a:rPr lang="en-GB" sz="1300" b="1" dirty="0" smtClean="0">
                          <a:solidFill>
                            <a:schemeClr val="tx1"/>
                          </a:solidFill>
                        </a:rPr>
                        <a:t>monitoring</a:t>
                      </a:r>
                      <a:endParaRPr lang="en-GB" sz="1300" b="1" dirty="0">
                        <a:solidFill>
                          <a:schemeClr val="tx1"/>
                        </a:solidFill>
                      </a:endParaRPr>
                    </a:p>
                  </a:txBody>
                  <a:tcPr marL="91437" marR="91437" marT="45650" marB="4565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rPr>
                        <a:t>Paper based estimation</a:t>
                      </a:r>
                      <a:endParaRPr lang="en-GB" sz="1300" b="0" dirty="0"/>
                    </a:p>
                  </a:txBody>
                  <a:tcPr marL="91437" marR="91437" marT="45650" marB="4565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rPr>
                        <a:t>Paper based estimation</a:t>
                      </a:r>
                      <a:endParaRPr lang="en-GB" sz="1300" b="0" dirty="0" smtClean="0"/>
                    </a:p>
                  </a:txBody>
                  <a:tcPr marL="91437" marR="91437" marT="45650" marB="4565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rPr>
                        <a:t>Digital tool monitor</a:t>
                      </a:r>
                      <a:endParaRPr lang="en-GB" sz="1300" b="0" dirty="0"/>
                    </a:p>
                  </a:txBody>
                  <a:tcPr marL="91437" marR="91437" marT="45650" marB="4565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Digital worker monitor</a:t>
                      </a:r>
                      <a:endParaRPr lang="en-GB" sz="1400" b="0" dirty="0"/>
                    </a:p>
                  </a:txBody>
                  <a:tcPr marL="91437" marR="91437" marT="45650" marB="4565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Digital worker monitor</a:t>
                      </a:r>
                      <a:endParaRPr lang="en-GB" sz="1400" b="0" dirty="0"/>
                    </a:p>
                  </a:txBody>
                  <a:tcPr marL="91437" marR="91437" marT="45650" marB="45650" anchor="ctr">
                    <a:solidFill>
                      <a:schemeClr val="accent3">
                        <a:lumMod val="20000"/>
                        <a:lumOff val="80000"/>
                      </a:schemeClr>
                    </a:solidFill>
                  </a:tcPr>
                </a:tc>
              </a:tr>
              <a:tr h="7314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sym typeface="Webdings"/>
                        </a:rPr>
                        <a:t></a:t>
                      </a:r>
                      <a:br>
                        <a:rPr lang="en-GB" sz="1400" b="1" dirty="0" smtClean="0">
                          <a:solidFill>
                            <a:schemeClr val="tx1"/>
                          </a:solidFill>
                          <a:sym typeface="Webdings"/>
                        </a:rPr>
                      </a:br>
                      <a:r>
                        <a:rPr lang="en-GB" sz="1300" b="1" dirty="0" smtClean="0">
                          <a:solidFill>
                            <a:schemeClr val="tx1"/>
                          </a:solidFill>
                        </a:rPr>
                        <a:t>Worker coverage/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300" b="1" dirty="0" smtClean="0">
                          <a:solidFill>
                            <a:schemeClr val="tx1"/>
                          </a:solidFill>
                        </a:rPr>
                        <a:t>duration</a:t>
                      </a:r>
                    </a:p>
                  </a:txBody>
                  <a:tcPr marL="91437" marR="91437" marT="45650" marB="4565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spc="-10" dirty="0" smtClean="0">
                          <a:effectLst/>
                          <a:latin typeface="+mn-lt"/>
                        </a:rPr>
                        <a:t>Sample</a:t>
                      </a:r>
                      <a:r>
                        <a:rPr lang="en-GB" sz="1300" spc="-10" baseline="0" dirty="0" smtClean="0">
                          <a:effectLst/>
                          <a:latin typeface="+mn-lt"/>
                        </a:rPr>
                        <a:t> workforce/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300" spc="-10" dirty="0" smtClean="0">
                          <a:effectLst/>
                          <a:latin typeface="+mn-lt"/>
                          <a:ea typeface="Times New Roman"/>
                        </a:rPr>
                        <a:t>time period</a:t>
                      </a:r>
                      <a:endParaRPr lang="en-GB" sz="1300" dirty="0" smtClean="0">
                        <a:effectLst/>
                        <a:latin typeface="+mn-lt"/>
                        <a:ea typeface="Times New Roman"/>
                      </a:endParaRPr>
                    </a:p>
                  </a:txBody>
                  <a:tcPr marL="91437" marR="91437" marT="45650" marB="4565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spc="-10" dirty="0" smtClean="0">
                          <a:effectLst/>
                          <a:latin typeface="+mn-lt"/>
                        </a:rPr>
                        <a:t>Sample</a:t>
                      </a:r>
                      <a:r>
                        <a:rPr lang="en-GB" sz="1300" spc="-10" baseline="0" dirty="0" smtClean="0">
                          <a:effectLst/>
                          <a:latin typeface="+mn-lt"/>
                        </a:rPr>
                        <a:t> workforce/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300" spc="-10" dirty="0" smtClean="0">
                          <a:effectLst/>
                          <a:latin typeface="+mn-lt"/>
                          <a:ea typeface="Times New Roman"/>
                        </a:rPr>
                        <a:t>time period</a:t>
                      </a:r>
                      <a:endParaRPr lang="en-GB" sz="1300" dirty="0" smtClean="0">
                        <a:effectLst/>
                        <a:latin typeface="+mn-lt"/>
                        <a:ea typeface="Times New Roman"/>
                      </a:endParaRPr>
                    </a:p>
                  </a:txBody>
                  <a:tcPr marL="91437" marR="91437" marT="45650" marB="4565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spc="-10" dirty="0" smtClean="0">
                          <a:effectLst/>
                        </a:rPr>
                        <a:t>Total coverage/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300" spc="-10" dirty="0" smtClean="0">
                          <a:effectLst/>
                        </a:rPr>
                        <a:t>Constant</a:t>
                      </a:r>
                      <a:endParaRPr lang="en-GB" sz="1300" dirty="0" smtClean="0">
                        <a:effectLst/>
                        <a:latin typeface="Times New Roman"/>
                        <a:ea typeface="Times New Roman"/>
                      </a:endParaRPr>
                    </a:p>
                  </a:txBody>
                  <a:tcPr marL="91437" marR="91437" marT="45650" marB="4565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spc="-10" dirty="0" smtClean="0">
                          <a:effectLst/>
                        </a:rPr>
                        <a:t>Total coverage/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spc="-10" dirty="0" smtClean="0">
                          <a:effectLst/>
                        </a:rPr>
                        <a:t>Constant</a:t>
                      </a:r>
                      <a:endParaRPr lang="en-GB" sz="1400" dirty="0" smtClean="0">
                        <a:effectLst/>
                        <a:latin typeface="Times New Roman"/>
                        <a:ea typeface="Times New Roman"/>
                      </a:endParaRPr>
                    </a:p>
                  </a:txBody>
                  <a:tcPr marL="91437" marR="91437" marT="45650" marB="4565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spc="-10" dirty="0" smtClean="0">
                          <a:effectLst/>
                        </a:rPr>
                        <a:t>Total coverage/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spc="-10" dirty="0" smtClean="0">
                          <a:effectLst/>
                        </a:rPr>
                        <a:t>Constant</a:t>
                      </a:r>
                      <a:endParaRPr lang="en-GB" sz="1400" dirty="0" smtClean="0">
                        <a:effectLst/>
                        <a:latin typeface="Times New Roman"/>
                        <a:ea typeface="Times New Roman"/>
                      </a:endParaRPr>
                    </a:p>
                  </a:txBody>
                  <a:tcPr marL="91437" marR="91437" marT="45650" marB="45650" anchor="ctr">
                    <a:solidFill>
                      <a:schemeClr val="accent3">
                        <a:lumMod val="20000"/>
                        <a:lumOff val="80000"/>
                      </a:schemeClr>
                    </a:solidFill>
                  </a:tcPr>
                </a:tc>
              </a:tr>
              <a:tr h="944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sym typeface="Wingdings"/>
                        </a:rPr>
                        <a:t></a:t>
                      </a:r>
                      <a:r>
                        <a:rPr lang="en-GB" sz="1400" b="1" dirty="0" smtClean="0">
                          <a:solidFill>
                            <a:schemeClr val="tx1"/>
                          </a:solidFill>
                          <a:sym typeface="Webdings"/>
                        </a:rPr>
                        <a:t/>
                      </a:r>
                      <a:br>
                        <a:rPr lang="en-GB" sz="1400" b="1" dirty="0" smtClean="0">
                          <a:solidFill>
                            <a:schemeClr val="tx1"/>
                          </a:solidFill>
                          <a:sym typeface="Webdings"/>
                        </a:rPr>
                      </a:br>
                      <a:r>
                        <a:rPr lang="en-GB" sz="1300" b="1" dirty="0" smtClean="0">
                          <a:solidFill>
                            <a:schemeClr val="tx1"/>
                          </a:solidFill>
                        </a:rPr>
                        <a:t>HSE points calculation</a:t>
                      </a:r>
                    </a:p>
                  </a:txBody>
                  <a:tcPr marL="91437" marR="91437" marT="45650" marB="45650" anchor="ctr">
                    <a:solidFill>
                      <a:schemeClr val="bg1">
                        <a:lumMod val="95000"/>
                      </a:schemeClr>
                    </a:solidFill>
                  </a:tcPr>
                </a:tc>
                <a:tc>
                  <a:txBody>
                    <a:bodyPr/>
                    <a:lstStyle/>
                    <a:p>
                      <a:pPr algn="ctr"/>
                      <a:r>
                        <a:rPr lang="en-GB" sz="1300" dirty="0" smtClean="0"/>
                        <a:t>Based on manufacturers</a:t>
                      </a:r>
                    </a:p>
                    <a:p>
                      <a:pPr algn="ctr"/>
                      <a:r>
                        <a:rPr lang="en-GB" sz="1300" dirty="0" smtClean="0"/>
                        <a:t>data</a:t>
                      </a:r>
                      <a:endParaRPr lang="en-GB" sz="1300" dirty="0"/>
                    </a:p>
                  </a:txBody>
                  <a:tcPr marL="91437" marR="91437" marT="45650" marB="45650" anchor="ctr">
                    <a:solidFill>
                      <a:schemeClr val="accent3">
                        <a:lumMod val="20000"/>
                        <a:lumOff val="80000"/>
                      </a:schemeClr>
                    </a:solidFill>
                  </a:tcPr>
                </a:tc>
                <a:tc>
                  <a:txBody>
                    <a:bodyPr/>
                    <a:lstStyle/>
                    <a:p>
                      <a:pPr algn="ctr"/>
                      <a:r>
                        <a:rPr lang="en-GB" sz="1300" dirty="0" smtClean="0"/>
                        <a:t>Based on ISO5349</a:t>
                      </a:r>
                    </a:p>
                    <a:p>
                      <a:pPr algn="ctr"/>
                      <a:r>
                        <a:rPr lang="en-GB" sz="1300" dirty="0" smtClean="0"/>
                        <a:t>Of “typical” work</a:t>
                      </a:r>
                      <a:endParaRPr lang="en-GB" sz="1300" dirty="0"/>
                    </a:p>
                  </a:txBody>
                  <a:tcPr marL="91437" marR="91437" marT="45650" marB="45650" anchor="ctr">
                    <a:solidFill>
                      <a:schemeClr val="accent3">
                        <a:lumMod val="20000"/>
                        <a:lumOff val="80000"/>
                      </a:schemeClr>
                    </a:solidFill>
                  </a:tcPr>
                </a:tc>
                <a:tc>
                  <a:txBody>
                    <a:bodyPr/>
                    <a:lstStyle/>
                    <a:p>
                      <a:pPr algn="ctr"/>
                      <a:r>
                        <a:rPr lang="en-GB" sz="1300" dirty="0" smtClean="0"/>
                        <a:t>Based on ISO5349</a:t>
                      </a:r>
                    </a:p>
                    <a:p>
                      <a:pPr algn="ctr"/>
                      <a:r>
                        <a:rPr lang="en-GB" sz="1300" dirty="0" smtClean="0"/>
                        <a:t>Of “typical” work</a:t>
                      </a:r>
                    </a:p>
                  </a:txBody>
                  <a:tcPr marL="91437" marR="91437" marT="45650" marB="45650" anchor="ctr">
                    <a:solidFill>
                      <a:schemeClr val="accent3">
                        <a:lumMod val="20000"/>
                        <a:lumOff val="80000"/>
                      </a:schemeClr>
                    </a:solidFill>
                  </a:tcPr>
                </a:tc>
                <a:tc>
                  <a:txBody>
                    <a:bodyPr/>
                    <a:lstStyle/>
                    <a:p>
                      <a:pPr algn="ctr"/>
                      <a:r>
                        <a:rPr lang="en-GB" sz="1400" dirty="0" smtClean="0"/>
                        <a:t>Estimate of  </a:t>
                      </a:r>
                    </a:p>
                    <a:p>
                      <a:pPr algn="ctr"/>
                      <a:r>
                        <a:rPr lang="en-GB" sz="1400" dirty="0" smtClean="0"/>
                        <a:t>ISO5349</a:t>
                      </a:r>
                    </a:p>
                    <a:p>
                      <a:pPr algn="ctr"/>
                      <a:r>
                        <a:rPr lang="en-GB" sz="1400" dirty="0" smtClean="0"/>
                        <a:t>in use</a:t>
                      </a:r>
                      <a:endParaRPr lang="en-GB" sz="1400" dirty="0"/>
                    </a:p>
                  </a:txBody>
                  <a:tcPr marL="91437" marR="91437" marT="45650" marB="45650" anchor="ctr">
                    <a:solidFill>
                      <a:schemeClr val="accent3">
                        <a:lumMod val="20000"/>
                        <a:lumOff val="80000"/>
                      </a:schemeClr>
                    </a:solidFill>
                  </a:tcPr>
                </a:tc>
                <a:tc>
                  <a:txBody>
                    <a:bodyPr/>
                    <a:lstStyle/>
                    <a:p>
                      <a:pPr algn="ctr"/>
                      <a:r>
                        <a:rPr lang="en-GB" sz="1400" dirty="0" smtClean="0"/>
                        <a:t>Complaint ISO5349</a:t>
                      </a:r>
                      <a:r>
                        <a:rPr lang="en-GB" sz="1400" baseline="0" dirty="0" smtClean="0"/>
                        <a:t> </a:t>
                      </a:r>
                    </a:p>
                    <a:p>
                      <a:pPr algn="ctr"/>
                      <a:r>
                        <a:rPr lang="en-GB" sz="1400" dirty="0" smtClean="0"/>
                        <a:t>In use</a:t>
                      </a:r>
                      <a:endParaRPr lang="en-GB" sz="1400" dirty="0"/>
                    </a:p>
                  </a:txBody>
                  <a:tcPr marL="91437" marR="91437" marT="45650" marB="45650" anchor="ctr">
                    <a:solidFill>
                      <a:schemeClr val="accent3">
                        <a:lumMod val="20000"/>
                        <a:lumOff val="80000"/>
                      </a:schemeClr>
                    </a:solidFill>
                  </a:tcPr>
                </a:tc>
              </a:tr>
            </a:tbl>
          </a:graphicData>
        </a:graphic>
      </p:graphicFrame>
      <p:graphicFrame>
        <p:nvGraphicFramePr>
          <p:cNvPr id="2" name="Diagram 1"/>
          <p:cNvGraphicFramePr/>
          <p:nvPr>
            <p:extLst>
              <p:ext uri="{D42A27DB-BD31-4B8C-83A1-F6EECF244321}">
                <p14:modId xmlns:p14="http://schemas.microsoft.com/office/powerpoint/2010/main" val="19577422"/>
              </p:ext>
            </p:extLst>
          </p:nvPr>
        </p:nvGraphicFramePr>
        <p:xfrm>
          <a:off x="1979711" y="2384451"/>
          <a:ext cx="6624735" cy="125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entagon 9"/>
          <p:cNvSpPr/>
          <p:nvPr/>
        </p:nvSpPr>
        <p:spPr>
          <a:xfrm rot="5400000">
            <a:off x="2018506" y="1518444"/>
            <a:ext cx="1363663" cy="1152525"/>
          </a:xfrm>
          <a:prstGeom prst="homePlate">
            <a:avLst>
              <a:gd name="adj" fmla="val 24009"/>
            </a:avLst>
          </a:prstGeom>
          <a:solidFill>
            <a:schemeClr val="accent6"/>
          </a:solidFill>
          <a:ln>
            <a:noFill/>
          </a:ln>
          <a:effectLst>
            <a:outerShdw blurRad="50800" dist="50800" dir="5400000" algn="ctr"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TextBox 18"/>
          <p:cNvSpPr txBox="1"/>
          <p:nvPr/>
        </p:nvSpPr>
        <p:spPr>
          <a:xfrm>
            <a:off x="398463" y="1725613"/>
            <a:ext cx="1727200" cy="415925"/>
          </a:xfrm>
          <a:prstGeom prst="rect">
            <a:avLst/>
          </a:prstGeom>
          <a:noFill/>
        </p:spPr>
        <p:txBody>
          <a:bodyPr>
            <a:spAutoFit/>
          </a:bodyPr>
          <a:lstStyle/>
          <a:p>
            <a:pPr algn="ctr">
              <a:lnSpc>
                <a:spcPct val="150000"/>
              </a:lnSpc>
              <a:spcAft>
                <a:spcPts val="0"/>
              </a:spcAft>
              <a:defRPr/>
            </a:pPr>
            <a:r>
              <a:rPr lang="en-US" sz="1400" b="1" spc="-10" dirty="0">
                <a:latin typeface="Arial" pitchFamily="34" charset="0"/>
              </a:rPr>
              <a:t>Considerations</a:t>
            </a:r>
            <a:endParaRPr lang="en-GB" sz="1400" b="1" dirty="0">
              <a:latin typeface="Times New Roman"/>
              <a:ea typeface="Times New Roman"/>
            </a:endParaRPr>
          </a:p>
        </p:txBody>
      </p:sp>
      <p:sp>
        <p:nvSpPr>
          <p:cNvPr id="23" name="Pentagon 22"/>
          <p:cNvSpPr/>
          <p:nvPr/>
        </p:nvSpPr>
        <p:spPr>
          <a:xfrm rot="5400000">
            <a:off x="3242469" y="1518444"/>
            <a:ext cx="1363663" cy="1152525"/>
          </a:xfrm>
          <a:prstGeom prst="homePlate">
            <a:avLst>
              <a:gd name="adj" fmla="val 24009"/>
            </a:avLst>
          </a:prstGeom>
          <a:solidFill>
            <a:schemeClr val="accent6"/>
          </a:solidFill>
          <a:ln>
            <a:noFill/>
          </a:ln>
          <a:effectLst>
            <a:outerShdw blurRad="50800" dist="50800" dir="5400000" algn="ctr"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TextBox 23"/>
          <p:cNvSpPr txBox="1"/>
          <p:nvPr/>
        </p:nvSpPr>
        <p:spPr>
          <a:xfrm>
            <a:off x="3276600" y="1538288"/>
            <a:ext cx="1295400" cy="523875"/>
          </a:xfrm>
          <a:prstGeom prst="rect">
            <a:avLst/>
          </a:prstGeom>
          <a:noFill/>
        </p:spPr>
        <p:txBody>
          <a:bodyPr>
            <a:spAutoFit/>
          </a:bodyPr>
          <a:lstStyle/>
          <a:p>
            <a:pPr algn="ctr">
              <a:defRPr/>
            </a:pPr>
            <a:r>
              <a:rPr lang="en-GB" sz="1400" dirty="0">
                <a:latin typeface="+mn-lt"/>
              </a:rPr>
              <a:t>Tool data more</a:t>
            </a:r>
          </a:p>
          <a:p>
            <a:pPr algn="ctr">
              <a:defRPr/>
            </a:pPr>
            <a:r>
              <a:rPr lang="en-GB" sz="1400" dirty="0">
                <a:latin typeface="+mn-lt"/>
              </a:rPr>
              <a:t>representative</a:t>
            </a:r>
          </a:p>
        </p:txBody>
      </p:sp>
      <p:sp>
        <p:nvSpPr>
          <p:cNvPr id="25" name="Pentagon 24"/>
          <p:cNvSpPr/>
          <p:nvPr/>
        </p:nvSpPr>
        <p:spPr>
          <a:xfrm rot="5400000">
            <a:off x="4466431" y="1518444"/>
            <a:ext cx="1363663" cy="1152525"/>
          </a:xfrm>
          <a:prstGeom prst="homePlate">
            <a:avLst>
              <a:gd name="adj" fmla="val 24009"/>
            </a:avLst>
          </a:prstGeom>
          <a:solidFill>
            <a:schemeClr val="accent6"/>
          </a:solidFill>
          <a:ln>
            <a:noFill/>
          </a:ln>
          <a:effectLst>
            <a:outerShdw blurRad="50800" dist="50800" dir="5400000" algn="ctr"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TextBox 25"/>
          <p:cNvSpPr txBox="1"/>
          <p:nvPr/>
        </p:nvSpPr>
        <p:spPr>
          <a:xfrm>
            <a:off x="4499992" y="1538288"/>
            <a:ext cx="1368152" cy="954107"/>
          </a:xfrm>
          <a:prstGeom prst="rect">
            <a:avLst/>
          </a:prstGeom>
          <a:noFill/>
        </p:spPr>
        <p:txBody>
          <a:bodyPr wrap="square">
            <a:spAutoFit/>
          </a:bodyPr>
          <a:lstStyle/>
          <a:p>
            <a:pPr algn="ctr">
              <a:defRPr/>
            </a:pPr>
            <a:r>
              <a:rPr lang="en-GB" sz="1400" dirty="0" smtClean="0">
                <a:latin typeface="+mn-lt"/>
              </a:rPr>
              <a:t>Accurate time on tools with representative tool info</a:t>
            </a:r>
            <a:endParaRPr lang="en-GB" sz="1400" dirty="0">
              <a:latin typeface="+mn-lt"/>
            </a:endParaRPr>
          </a:p>
        </p:txBody>
      </p:sp>
      <p:sp>
        <p:nvSpPr>
          <p:cNvPr id="27" name="Pentagon 26"/>
          <p:cNvSpPr/>
          <p:nvPr/>
        </p:nvSpPr>
        <p:spPr>
          <a:xfrm rot="5400000">
            <a:off x="5726112" y="1482726"/>
            <a:ext cx="1363663" cy="1223962"/>
          </a:xfrm>
          <a:prstGeom prst="homePlate">
            <a:avLst>
              <a:gd name="adj" fmla="val 24009"/>
            </a:avLst>
          </a:prstGeom>
          <a:solidFill>
            <a:schemeClr val="accent6"/>
          </a:solidFill>
          <a:ln>
            <a:noFill/>
          </a:ln>
          <a:effectLst>
            <a:outerShdw blurRad="50800" dist="50800" dir="5400000" algn="ctr"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 name="TextBox 27"/>
          <p:cNvSpPr txBox="1"/>
          <p:nvPr/>
        </p:nvSpPr>
        <p:spPr>
          <a:xfrm>
            <a:off x="5795963" y="1538288"/>
            <a:ext cx="1223962" cy="954087"/>
          </a:xfrm>
          <a:prstGeom prst="rect">
            <a:avLst/>
          </a:prstGeom>
          <a:noFill/>
        </p:spPr>
        <p:txBody>
          <a:bodyPr>
            <a:spAutoFit/>
          </a:bodyPr>
          <a:lstStyle/>
          <a:p>
            <a:pPr algn="ctr">
              <a:defRPr/>
            </a:pPr>
            <a:r>
              <a:rPr lang="en-GB" sz="1400" dirty="0">
                <a:latin typeface="+mn-lt"/>
              </a:rPr>
              <a:t>Measurement no longer reliant on tool fixed data.</a:t>
            </a:r>
          </a:p>
        </p:txBody>
      </p:sp>
      <p:sp>
        <p:nvSpPr>
          <p:cNvPr id="29" name="Pentagon 28"/>
          <p:cNvSpPr/>
          <p:nvPr/>
        </p:nvSpPr>
        <p:spPr>
          <a:xfrm rot="5400000">
            <a:off x="7058819" y="1518444"/>
            <a:ext cx="1363663" cy="1152525"/>
          </a:xfrm>
          <a:prstGeom prst="homePlate">
            <a:avLst>
              <a:gd name="adj" fmla="val 24009"/>
            </a:avLst>
          </a:prstGeom>
          <a:solidFill>
            <a:schemeClr val="accent6"/>
          </a:solidFill>
          <a:ln>
            <a:noFill/>
          </a:ln>
          <a:effectLst>
            <a:outerShdw blurRad="50800" dist="50800" dir="5400000" algn="ctr" rotWithShape="0">
              <a:schemeClr val="tx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 name="TextBox 29"/>
          <p:cNvSpPr txBox="1"/>
          <p:nvPr/>
        </p:nvSpPr>
        <p:spPr>
          <a:xfrm>
            <a:off x="7164388" y="1538288"/>
            <a:ext cx="1223962" cy="523875"/>
          </a:xfrm>
          <a:prstGeom prst="rect">
            <a:avLst/>
          </a:prstGeom>
          <a:noFill/>
        </p:spPr>
        <p:txBody>
          <a:bodyPr>
            <a:spAutoFit/>
          </a:bodyPr>
          <a:lstStyle/>
          <a:p>
            <a:pPr algn="ctr">
              <a:defRPr/>
            </a:pPr>
            <a:r>
              <a:rPr lang="en-GB" sz="1400" dirty="0">
                <a:latin typeface="+mn-lt"/>
              </a:rPr>
              <a:t>Complies to ISO5349</a:t>
            </a:r>
          </a:p>
        </p:txBody>
      </p:sp>
      <p:sp>
        <p:nvSpPr>
          <p:cNvPr id="20" name="Rectangle 19"/>
          <p:cNvSpPr/>
          <p:nvPr/>
        </p:nvSpPr>
        <p:spPr>
          <a:xfrm>
            <a:off x="5796136" y="3279775"/>
            <a:ext cx="3347865" cy="252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724128" y="1268760"/>
            <a:ext cx="3419872" cy="1435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830045" y="2667000"/>
            <a:ext cx="3313956" cy="638175"/>
          </a:xfrm>
          <a:custGeom>
            <a:avLst/>
            <a:gdLst>
              <a:gd name="connsiteX0" fmla="*/ 0 w 4257675"/>
              <a:gd name="connsiteY0" fmla="*/ 19050 h 638175"/>
              <a:gd name="connsiteX1" fmla="*/ 247650 w 4257675"/>
              <a:gd name="connsiteY1" fmla="*/ 371475 h 638175"/>
              <a:gd name="connsiteX2" fmla="*/ 0 w 4257675"/>
              <a:gd name="connsiteY2" fmla="*/ 638175 h 638175"/>
              <a:gd name="connsiteX3" fmla="*/ 4257675 w 4257675"/>
              <a:gd name="connsiteY3" fmla="*/ 638175 h 638175"/>
              <a:gd name="connsiteX4" fmla="*/ 4171950 w 4257675"/>
              <a:gd name="connsiteY4" fmla="*/ 0 h 638175"/>
              <a:gd name="connsiteX5" fmla="*/ 0 w 4257675"/>
              <a:gd name="connsiteY5" fmla="*/ 1905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7675" h="638175">
                <a:moveTo>
                  <a:pt x="0" y="19050"/>
                </a:moveTo>
                <a:lnTo>
                  <a:pt x="247650" y="371475"/>
                </a:lnTo>
                <a:lnTo>
                  <a:pt x="0" y="638175"/>
                </a:lnTo>
                <a:lnTo>
                  <a:pt x="4257675" y="638175"/>
                </a:lnTo>
                <a:lnTo>
                  <a:pt x="4171950" y="0"/>
                </a:lnTo>
                <a:lnTo>
                  <a:pt x="0" y="19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Brace 31"/>
          <p:cNvSpPr/>
          <p:nvPr/>
        </p:nvSpPr>
        <p:spPr>
          <a:xfrm>
            <a:off x="6012159" y="2719389"/>
            <a:ext cx="432049" cy="3013868"/>
          </a:xfrm>
          <a:prstGeom prst="rightBrace">
            <a:avLst>
              <a:gd name="adj1" fmla="val 41402"/>
              <a:gd name="adj2" fmla="val 50000"/>
            </a:avLst>
          </a:prstGeom>
          <a:noFill/>
          <a:ln w="4445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p:cNvSpPr txBox="1"/>
          <p:nvPr/>
        </p:nvSpPr>
        <p:spPr>
          <a:xfrm>
            <a:off x="558230" y="2719389"/>
            <a:ext cx="1583085" cy="492443"/>
          </a:xfrm>
          <a:prstGeom prst="rect">
            <a:avLst/>
          </a:prstGeom>
          <a:noFill/>
        </p:spPr>
        <p:txBody>
          <a:bodyPr wrap="square">
            <a:spAutoFit/>
          </a:bodyPr>
          <a:lstStyle/>
          <a:p>
            <a:pPr algn="ctr">
              <a:spcAft>
                <a:spcPts val="0"/>
              </a:spcAft>
              <a:defRPr/>
            </a:pPr>
            <a:r>
              <a:rPr lang="en-US" sz="1600" b="1" spc="-10" dirty="0" smtClean="0">
                <a:solidFill>
                  <a:schemeClr val="bg1"/>
                </a:solidFill>
                <a:latin typeface="Arial" pitchFamily="34" charset="0"/>
              </a:rPr>
              <a:t>Inaccuracy</a:t>
            </a:r>
          </a:p>
          <a:p>
            <a:pPr>
              <a:spcAft>
                <a:spcPts val="0"/>
              </a:spcAft>
              <a:defRPr/>
            </a:pPr>
            <a:r>
              <a:rPr lang="en-US" sz="1000" b="1" spc="-10" dirty="0" smtClean="0">
                <a:solidFill>
                  <a:schemeClr val="bg1"/>
                </a:solidFill>
                <a:latin typeface="Arial" pitchFamily="34" charset="0"/>
                <a:ea typeface="Times New Roman"/>
              </a:rPr>
              <a:t>Under/Over estimation</a:t>
            </a:r>
            <a:endParaRPr lang="en-GB" sz="1000" b="1" dirty="0">
              <a:solidFill>
                <a:schemeClr val="bg1"/>
              </a:solidFill>
              <a:latin typeface="Times New Roman"/>
              <a:ea typeface="Times New Roman"/>
            </a:endParaRPr>
          </a:p>
        </p:txBody>
      </p:sp>
      <p:sp>
        <p:nvSpPr>
          <p:cNvPr id="34" name="TextBox 33"/>
          <p:cNvSpPr txBox="1"/>
          <p:nvPr/>
        </p:nvSpPr>
        <p:spPr>
          <a:xfrm>
            <a:off x="2124075" y="1538288"/>
            <a:ext cx="1223963" cy="1169551"/>
          </a:xfrm>
          <a:prstGeom prst="rect">
            <a:avLst/>
          </a:prstGeom>
          <a:noFill/>
        </p:spPr>
        <p:txBody>
          <a:bodyPr>
            <a:spAutoFit/>
          </a:bodyPr>
          <a:lstStyle/>
          <a:p>
            <a:pPr algn="ctr">
              <a:defRPr/>
            </a:pPr>
            <a:r>
              <a:rPr lang="en-GB" sz="1400" dirty="0">
                <a:latin typeface="+mn-lt"/>
              </a:rPr>
              <a:t>Estimating tool use, </a:t>
            </a:r>
            <a:r>
              <a:rPr lang="en-GB" sz="1400" dirty="0" smtClean="0"/>
              <a:t>performance</a:t>
            </a:r>
            <a:r>
              <a:rPr lang="en-GB" sz="1400" dirty="0" smtClean="0">
                <a:latin typeface="+mn-lt"/>
              </a:rPr>
              <a:t> </a:t>
            </a:r>
            <a:r>
              <a:rPr lang="en-GB" sz="1400" dirty="0">
                <a:latin typeface="+mn-lt"/>
              </a:rPr>
              <a:t>and types of work.</a:t>
            </a: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5358" y="1692030"/>
            <a:ext cx="2399130" cy="173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6588311" y="3669992"/>
            <a:ext cx="2160153" cy="1631216"/>
          </a:xfrm>
          <a:prstGeom prst="rect">
            <a:avLst/>
          </a:prstGeom>
          <a:noFill/>
        </p:spPr>
        <p:txBody>
          <a:bodyPr wrap="square" rtlCol="0">
            <a:spAutoFit/>
          </a:bodyPr>
          <a:lstStyle/>
          <a:p>
            <a:pPr lvl="0"/>
            <a:r>
              <a:rPr lang="en-GB" sz="2000" dirty="0" smtClean="0"/>
              <a:t>Continuous digital monitoring offers greater protection for employers and employees. FACT</a:t>
            </a:r>
            <a:endParaRPr lang="en-GB" sz="2000" dirty="0"/>
          </a:p>
        </p:txBody>
      </p:sp>
    </p:spTree>
    <p:extLst>
      <p:ext uri="{BB962C8B-B14F-4D97-AF65-F5344CB8AC3E}">
        <p14:creationId xmlns:p14="http://schemas.microsoft.com/office/powerpoint/2010/main" val="1282813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9551" y="1052736"/>
            <a:ext cx="8326925" cy="576411"/>
          </a:xfrm>
          <a:prstGeom prst="rect">
            <a:avLst/>
          </a:prstGeom>
          <a:noFill/>
          <a:ln w="9525">
            <a:noFill/>
            <a:miter lim="800000"/>
            <a:headEnd/>
            <a:tailEnd/>
          </a:ln>
        </p:spPr>
        <p:txBody>
          <a:bodyPr anchor="t"/>
          <a:lstStyle/>
          <a:p>
            <a:pPr eaLnBrk="0" fontAlgn="base" hangingPunct="0">
              <a:spcBef>
                <a:spcPct val="0"/>
              </a:spcBef>
              <a:spcAft>
                <a:spcPct val="0"/>
              </a:spcAft>
            </a:pPr>
            <a:r>
              <a:rPr lang="en-GB" sz="2200" b="1" dirty="0" smtClean="0">
                <a:solidFill>
                  <a:srgbClr val="FF9900"/>
                </a:solidFill>
              </a:rPr>
              <a:t>Summary of the Reactec </a:t>
            </a:r>
            <a:r>
              <a:rPr lang="en-GB" sz="2200" b="1" dirty="0">
                <a:solidFill>
                  <a:srgbClr val="FF9900"/>
                </a:solidFill>
              </a:rPr>
              <a:t>Analytics </a:t>
            </a:r>
            <a:r>
              <a:rPr lang="en-GB" sz="2200" b="1" dirty="0" smtClean="0">
                <a:solidFill>
                  <a:srgbClr val="FF9900"/>
                </a:solidFill>
              </a:rPr>
              <a:t>Platform</a:t>
            </a:r>
          </a:p>
          <a:p>
            <a:pPr eaLnBrk="0" fontAlgn="base" hangingPunct="0">
              <a:spcBef>
                <a:spcPct val="0"/>
              </a:spcBef>
              <a:spcAft>
                <a:spcPct val="0"/>
              </a:spcAft>
            </a:pPr>
            <a:r>
              <a:rPr lang="en-AU" sz="2400" b="1" dirty="0" smtClean="0"/>
              <a:t>Easy, accurate </a:t>
            </a:r>
            <a:r>
              <a:rPr lang="en-AU" sz="2400" dirty="0" smtClean="0"/>
              <a:t>and </a:t>
            </a:r>
            <a:r>
              <a:rPr lang="en-AU" sz="2400" b="1" dirty="0" smtClean="0"/>
              <a:t>effective</a:t>
            </a:r>
            <a:r>
              <a:rPr lang="en-AU" sz="2400" dirty="0" smtClean="0"/>
              <a:t> HAVs management.</a:t>
            </a:r>
            <a:endParaRPr lang="en-AU" sz="2400" b="1" i="1" dirty="0" smtClean="0">
              <a:solidFill>
                <a:schemeClr val="bg1">
                  <a:lumMod val="50000"/>
                </a:schemeClr>
              </a:solidFill>
            </a:endParaRPr>
          </a:p>
          <a:p>
            <a:pPr eaLnBrk="0" fontAlgn="base" hangingPunct="0">
              <a:spcBef>
                <a:spcPct val="0"/>
              </a:spcBef>
              <a:spcAft>
                <a:spcPct val="0"/>
              </a:spcAft>
            </a:pPr>
            <a:endParaRPr lang="en-AU" sz="2400" b="1" dirty="0" smtClean="0"/>
          </a:p>
        </p:txBody>
      </p:sp>
      <p:sp>
        <p:nvSpPr>
          <p:cNvPr id="5" name="Rectangle 3"/>
          <p:cNvSpPr txBox="1">
            <a:spLocks noChangeArrowheads="1"/>
          </p:cNvSpPr>
          <p:nvPr/>
        </p:nvSpPr>
        <p:spPr>
          <a:xfrm>
            <a:off x="611558" y="2132856"/>
            <a:ext cx="5616626" cy="3816424"/>
          </a:xfrm>
          <a:prstGeom prst="rect">
            <a:avLst/>
          </a:prstGeom>
        </p:spPr>
        <p:txBody>
          <a:bodyPr/>
          <a:lstStyle/>
          <a:p>
            <a:endParaRPr lang="en-GB" dirty="0"/>
          </a:p>
          <a:p>
            <a:r>
              <a:rPr lang="en-GB" sz="1100" dirty="0" smtClean="0"/>
              <a:t> </a:t>
            </a:r>
            <a:endParaRPr lang="en-GB" sz="1400" dirty="0">
              <a:ea typeface="Calibri" pitchFamily="34" charset="0"/>
              <a:cs typeface="Times New Roman"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Times" charset="0"/>
              <a:buNone/>
              <a:tabLst/>
              <a:defRPr/>
            </a:pPr>
            <a:endParaRPr kumimoji="0" lang="en-GB" sz="1400" b="0" i="0" u="none" strike="noStrike" kern="1200" cap="none" spc="0" normalizeH="0" baseline="0" noProof="0" dirty="0" smtClean="0">
              <a:ln>
                <a:noFill/>
              </a:ln>
              <a:solidFill>
                <a:schemeClr val="tx1"/>
              </a:solidFill>
              <a:effectLst/>
              <a:uLnTx/>
              <a:uFillTx/>
            </a:endParaRPr>
          </a:p>
        </p:txBody>
      </p:sp>
      <p:sp>
        <p:nvSpPr>
          <p:cNvPr id="2" name="Slide Number Placeholder 1"/>
          <p:cNvSpPr>
            <a:spLocks noGrp="1"/>
          </p:cNvSpPr>
          <p:nvPr>
            <p:ph type="sldNum" sz="quarter" idx="12"/>
          </p:nvPr>
        </p:nvSpPr>
        <p:spPr/>
        <p:txBody>
          <a:bodyPr/>
          <a:lstStyle/>
          <a:p>
            <a:fld id="{892D951E-0C71-4BEF-88CB-77985E44C6DB}" type="slidenum">
              <a:rPr lang="en-US" smtClean="0"/>
              <a:pPr/>
              <a:t>8</a:t>
            </a:fld>
            <a:endParaRPr lang="en-US"/>
          </a:p>
        </p:txBody>
      </p:sp>
      <p:sp>
        <p:nvSpPr>
          <p:cNvPr id="11" name="TextBox 10"/>
          <p:cNvSpPr txBox="1"/>
          <p:nvPr/>
        </p:nvSpPr>
        <p:spPr>
          <a:xfrm>
            <a:off x="6804248" y="4447347"/>
            <a:ext cx="1872208" cy="738664"/>
          </a:xfrm>
          <a:prstGeom prst="rect">
            <a:avLst/>
          </a:prstGeom>
          <a:noFill/>
        </p:spPr>
        <p:txBody>
          <a:bodyPr wrap="square" rtlCol="0">
            <a:spAutoFit/>
          </a:bodyPr>
          <a:lstStyle/>
          <a:p>
            <a:pPr lvl="0"/>
            <a:r>
              <a:rPr lang="en-GB" sz="1400" b="1" dirty="0"/>
              <a:t>Defendable processes against personal liability claims.</a:t>
            </a:r>
          </a:p>
        </p:txBody>
      </p:sp>
      <p:sp>
        <p:nvSpPr>
          <p:cNvPr id="13" name="TextBox 12"/>
          <p:cNvSpPr txBox="1"/>
          <p:nvPr/>
        </p:nvSpPr>
        <p:spPr>
          <a:xfrm>
            <a:off x="1547664" y="4555069"/>
            <a:ext cx="1440160" cy="523220"/>
          </a:xfrm>
          <a:prstGeom prst="rect">
            <a:avLst/>
          </a:prstGeom>
          <a:noFill/>
        </p:spPr>
        <p:txBody>
          <a:bodyPr wrap="square" rtlCol="0">
            <a:spAutoFit/>
          </a:bodyPr>
          <a:lstStyle/>
          <a:p>
            <a:r>
              <a:rPr lang="en-GB" sz="1400" b="1" dirty="0"/>
              <a:t>Compliance to HSE regulations.</a:t>
            </a:r>
            <a:endParaRPr lang="en-GB" sz="1400" dirty="0"/>
          </a:p>
        </p:txBody>
      </p:sp>
      <p:pic>
        <p:nvPicPr>
          <p:cNvPr id="2052" name="Picture 4" descr="https://allenandyork.files.wordpress.com/2013/08/hse-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539405"/>
            <a:ext cx="1553199" cy="153766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277924"/>
            <a:ext cx="1802507" cy="165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3203848" y="2488951"/>
            <a:ext cx="0" cy="33883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24128" y="2516703"/>
            <a:ext cx="0" cy="33605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4" descr="http://hungrytable.in/images/check_box_ti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58" y="4365104"/>
            <a:ext cx="890414" cy="8380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hungrytable.in/images/check_box_ti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842" y="4365104"/>
            <a:ext cx="890414" cy="8380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211960" y="4464477"/>
            <a:ext cx="1440160" cy="738664"/>
          </a:xfrm>
          <a:prstGeom prst="rect">
            <a:avLst/>
          </a:prstGeom>
          <a:noFill/>
        </p:spPr>
        <p:txBody>
          <a:bodyPr wrap="square" rtlCol="0">
            <a:spAutoFit/>
          </a:bodyPr>
          <a:lstStyle/>
          <a:p>
            <a:pPr lvl="0"/>
            <a:r>
              <a:rPr lang="en-GB" sz="1400" b="1" dirty="0"/>
              <a:t>Safer working environment </a:t>
            </a:r>
            <a:br>
              <a:rPr lang="en-GB" sz="1400" b="1" dirty="0"/>
            </a:br>
            <a:r>
              <a:rPr lang="en-GB" sz="1400" b="1" dirty="0"/>
              <a:t>for employees</a:t>
            </a:r>
            <a:r>
              <a:rPr lang="en-GB" sz="1400" b="1" dirty="0" smtClean="0"/>
              <a:t>.</a:t>
            </a:r>
            <a:endParaRPr lang="en-GB" sz="1400" b="1" dirty="0"/>
          </a:p>
        </p:txBody>
      </p:sp>
      <p:pic>
        <p:nvPicPr>
          <p:cNvPr id="19" name="Picture 18"/>
          <p:cNvPicPr/>
          <p:nvPr/>
        </p:nvPicPr>
        <p:blipFill>
          <a:blip r:embed="rId6">
            <a:extLst>
              <a:ext uri="{28A0092B-C50C-407E-A947-70E740481C1C}">
                <a14:useLocalDpi xmlns:a14="http://schemas.microsoft.com/office/drawing/2010/main" val="0"/>
              </a:ext>
            </a:extLst>
          </a:blip>
          <a:stretch>
            <a:fillRect/>
          </a:stretch>
        </p:blipFill>
        <p:spPr>
          <a:xfrm>
            <a:off x="3491880" y="2488951"/>
            <a:ext cx="1820341" cy="1650394"/>
          </a:xfrm>
          <a:prstGeom prst="rect">
            <a:avLst/>
          </a:prstGeom>
        </p:spPr>
      </p:pic>
      <p:pic>
        <p:nvPicPr>
          <p:cNvPr id="20" name="Picture 4" descr="http://hungrytable.in/images/check_box_ti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4365104"/>
            <a:ext cx="890414" cy="83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vy-duty-breaker-hilti-te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121388"/>
            <a:ext cx="683876" cy="683876"/>
          </a:xfrm>
          <a:prstGeom prst="rect">
            <a:avLst/>
          </a:prstGeom>
          <a:noFill/>
          <a:extLst>
            <a:ext uri="{909E8E84-426E-40DD-AFC4-6F175D3DCCD1}">
              <a14:hiddenFill xmlns:a14="http://schemas.microsoft.com/office/drawing/2010/main">
                <a:solidFill>
                  <a:srgbClr val="FFFFFF"/>
                </a:solidFill>
              </a14:hiddenFill>
            </a:ext>
          </a:extLst>
        </p:spPr>
      </p:pic>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smtClean="0">
                <a:solidFill>
                  <a:srgbClr val="000000"/>
                </a:solidFill>
              </a:rPr>
              <a:t>Page </a:t>
            </a:r>
            <a:fld id="{DAE74A42-B05D-421B-BC9C-6180437A6EDC}" type="slidenum">
              <a:rPr lang="en-US" altLang="en-US" smtClean="0">
                <a:solidFill>
                  <a:srgbClr val="000000"/>
                </a:solidFill>
              </a:rPr>
              <a:pPr eaLnBrk="1" fontAlgn="base" hangingPunct="1">
                <a:spcBef>
                  <a:spcPct val="0"/>
                </a:spcBef>
                <a:spcAft>
                  <a:spcPct val="0"/>
                </a:spcAft>
              </a:pPr>
              <a:t>9</a:t>
            </a:fld>
            <a:endParaRPr lang="en-US" altLang="en-US" dirty="0" smtClean="0">
              <a:solidFill>
                <a:srgbClr val="000000"/>
              </a:solidFill>
            </a:endParaRPr>
          </a:p>
        </p:txBody>
      </p:sp>
      <p:sp>
        <p:nvSpPr>
          <p:cNvPr id="13316" name="Rectangle 5"/>
          <p:cNvSpPr>
            <a:spLocks noChangeArrowheads="1"/>
          </p:cNvSpPr>
          <p:nvPr/>
        </p:nvSpPr>
        <p:spPr bwMode="auto">
          <a:xfrm>
            <a:off x="468313" y="403895"/>
            <a:ext cx="81359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dirty="0">
                <a:solidFill>
                  <a:srgbClr val="FF9900"/>
                </a:solidFill>
              </a:rPr>
              <a:t>Accuracy of exposure</a:t>
            </a:r>
          </a:p>
          <a:p>
            <a:r>
              <a:rPr lang="en-GB" altLang="en-US" sz="1600" b="1" dirty="0" smtClean="0"/>
              <a:t/>
            </a:r>
            <a:br>
              <a:rPr lang="en-GB" altLang="en-US" sz="1600" b="1" dirty="0" smtClean="0"/>
            </a:br>
            <a:endParaRPr lang="en-GB" altLang="en-US" sz="1600" b="1" dirty="0"/>
          </a:p>
        </p:txBody>
      </p:sp>
      <p:sp>
        <p:nvSpPr>
          <p:cNvPr id="33" name="TextBox 32"/>
          <p:cNvSpPr txBox="1"/>
          <p:nvPr/>
        </p:nvSpPr>
        <p:spPr>
          <a:xfrm>
            <a:off x="5025682" y="3429000"/>
            <a:ext cx="4370854" cy="338554"/>
          </a:xfrm>
          <a:prstGeom prst="rect">
            <a:avLst/>
          </a:prstGeom>
          <a:noFill/>
        </p:spPr>
        <p:txBody>
          <a:bodyPr wrap="square" rtlCol="0">
            <a:spAutoFit/>
          </a:bodyPr>
          <a:lstStyle/>
          <a:p>
            <a:r>
              <a:rPr lang="en-GB" sz="1600" b="1" dirty="0" smtClean="0"/>
              <a:t>FACT:</a:t>
            </a:r>
            <a:r>
              <a:rPr lang="en-GB" sz="1600" b="1" dirty="0" smtClean="0">
                <a:solidFill>
                  <a:schemeClr val="accent6"/>
                </a:solidFill>
              </a:rPr>
              <a:t> Tool </a:t>
            </a:r>
            <a:r>
              <a:rPr lang="en-GB" sz="1600" b="1" dirty="0">
                <a:solidFill>
                  <a:schemeClr val="accent6"/>
                </a:solidFill>
              </a:rPr>
              <a:t>vibration exposure varies per </a:t>
            </a:r>
            <a:r>
              <a:rPr lang="en-GB" sz="1600" b="1" dirty="0" smtClean="0">
                <a:solidFill>
                  <a:schemeClr val="accent6"/>
                </a:solidFill>
              </a:rPr>
              <a:t>user.</a:t>
            </a:r>
            <a:endParaRPr lang="en-GB" sz="1600" b="1" dirty="0">
              <a:solidFill>
                <a:schemeClr val="accent6"/>
              </a:solidFill>
            </a:endParaRPr>
          </a:p>
        </p:txBody>
      </p:sp>
      <p:grpSp>
        <p:nvGrpSpPr>
          <p:cNvPr id="34" name="Group 33"/>
          <p:cNvGrpSpPr/>
          <p:nvPr/>
        </p:nvGrpSpPr>
        <p:grpSpPr>
          <a:xfrm>
            <a:off x="395536" y="3728065"/>
            <a:ext cx="4248472" cy="2048456"/>
            <a:chOff x="-302027" y="1797806"/>
            <a:chExt cx="4297963" cy="1749921"/>
          </a:xfrm>
        </p:grpSpPr>
        <p:cxnSp>
          <p:nvCxnSpPr>
            <p:cNvPr id="15" name="Straight Connector 14"/>
            <p:cNvCxnSpPr/>
            <p:nvPr/>
          </p:nvCxnSpPr>
          <p:spPr>
            <a:xfrm>
              <a:off x="611560" y="2074495"/>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1559" y="3154615"/>
              <a:ext cx="33116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1560" y="3212976"/>
              <a:ext cx="864097" cy="334751"/>
            </a:xfrm>
            <a:prstGeom prst="rect">
              <a:avLst/>
            </a:prstGeom>
            <a:noFill/>
          </p:spPr>
          <p:txBody>
            <a:bodyPr wrap="square" rtlCol="0">
              <a:spAutoFit/>
            </a:bodyPr>
            <a:lstStyle/>
            <a:p>
              <a:pPr lvl="0"/>
              <a:r>
                <a:rPr lang="en-GB" sz="1100" dirty="0" smtClean="0"/>
                <a:t>Operator1</a:t>
              </a:r>
              <a:endParaRPr lang="en-GB" sz="1100" i="1" dirty="0" smtClean="0"/>
            </a:p>
          </p:txBody>
        </p:sp>
        <p:sp>
          <p:nvSpPr>
            <p:cNvPr id="22" name="Rectangle 21"/>
            <p:cNvSpPr/>
            <p:nvPr/>
          </p:nvSpPr>
          <p:spPr>
            <a:xfrm>
              <a:off x="742971" y="2614555"/>
              <a:ext cx="531796" cy="5400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p:cNvSpPr txBox="1"/>
            <p:nvPr/>
          </p:nvSpPr>
          <p:spPr>
            <a:xfrm>
              <a:off x="1403648" y="3212976"/>
              <a:ext cx="864097" cy="334751"/>
            </a:xfrm>
            <a:prstGeom prst="rect">
              <a:avLst/>
            </a:prstGeom>
            <a:noFill/>
          </p:spPr>
          <p:txBody>
            <a:bodyPr wrap="square" rtlCol="0">
              <a:spAutoFit/>
            </a:bodyPr>
            <a:lstStyle/>
            <a:p>
              <a:pPr lvl="0"/>
              <a:r>
                <a:rPr lang="en-GB" sz="1100" dirty="0" smtClean="0"/>
                <a:t>Operator2</a:t>
              </a:r>
              <a:endParaRPr lang="en-GB" sz="1100" i="1" dirty="0" smtClean="0"/>
            </a:p>
          </p:txBody>
        </p:sp>
        <p:sp>
          <p:nvSpPr>
            <p:cNvPr id="41" name="Rectangle 40"/>
            <p:cNvSpPr/>
            <p:nvPr/>
          </p:nvSpPr>
          <p:spPr>
            <a:xfrm>
              <a:off x="1550548" y="3119095"/>
              <a:ext cx="521673" cy="355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2267743" y="3212976"/>
              <a:ext cx="864097" cy="334751"/>
            </a:xfrm>
            <a:prstGeom prst="rect">
              <a:avLst/>
            </a:prstGeom>
            <a:noFill/>
          </p:spPr>
          <p:txBody>
            <a:bodyPr wrap="square" rtlCol="0">
              <a:spAutoFit/>
            </a:bodyPr>
            <a:lstStyle/>
            <a:p>
              <a:pPr lvl="0"/>
              <a:r>
                <a:rPr lang="en-GB" sz="1100" dirty="0" smtClean="0"/>
                <a:t>Operator3</a:t>
              </a:r>
              <a:endParaRPr lang="en-GB" sz="1100" i="1" dirty="0" smtClean="0"/>
            </a:p>
          </p:txBody>
        </p:sp>
        <p:sp>
          <p:nvSpPr>
            <p:cNvPr id="43" name="Rectangle 42"/>
            <p:cNvSpPr/>
            <p:nvPr/>
          </p:nvSpPr>
          <p:spPr>
            <a:xfrm>
              <a:off x="2389681" y="2564904"/>
              <a:ext cx="568599" cy="5897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3131839" y="3212976"/>
              <a:ext cx="864097" cy="334751"/>
            </a:xfrm>
            <a:prstGeom prst="rect">
              <a:avLst/>
            </a:prstGeom>
            <a:noFill/>
          </p:spPr>
          <p:txBody>
            <a:bodyPr wrap="square" rtlCol="0">
              <a:spAutoFit/>
            </a:bodyPr>
            <a:lstStyle/>
            <a:p>
              <a:pPr lvl="0"/>
              <a:r>
                <a:rPr lang="en-GB" sz="1100" dirty="0" smtClean="0"/>
                <a:t>Operator4</a:t>
              </a:r>
              <a:endParaRPr lang="en-GB" sz="1100" i="1" dirty="0" smtClean="0"/>
            </a:p>
          </p:txBody>
        </p:sp>
        <p:sp>
          <p:nvSpPr>
            <p:cNvPr id="45" name="Rectangle 44"/>
            <p:cNvSpPr/>
            <p:nvPr/>
          </p:nvSpPr>
          <p:spPr>
            <a:xfrm>
              <a:off x="3260365" y="2074495"/>
              <a:ext cx="583728" cy="1080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p:cNvSpPr txBox="1"/>
            <p:nvPr/>
          </p:nvSpPr>
          <p:spPr>
            <a:xfrm>
              <a:off x="-302027" y="1797806"/>
              <a:ext cx="1669944" cy="236630"/>
            </a:xfrm>
            <a:prstGeom prst="rect">
              <a:avLst/>
            </a:prstGeom>
            <a:noFill/>
          </p:spPr>
          <p:txBody>
            <a:bodyPr wrap="square" rtlCol="0">
              <a:spAutoFit/>
            </a:bodyPr>
            <a:lstStyle/>
            <a:p>
              <a:pPr lvl="0" algn="ctr"/>
              <a:r>
                <a:rPr lang="en-GB" sz="1200" b="1" dirty="0" smtClean="0"/>
                <a:t>Tool magnitude</a:t>
              </a:r>
              <a:endParaRPr lang="en-GB" sz="1200" b="1" i="1" dirty="0" smtClean="0"/>
            </a:p>
          </p:txBody>
        </p:sp>
      </p:grpSp>
      <p:sp>
        <p:nvSpPr>
          <p:cNvPr id="56" name="TextBox 55"/>
          <p:cNvSpPr txBox="1"/>
          <p:nvPr/>
        </p:nvSpPr>
        <p:spPr>
          <a:xfrm>
            <a:off x="5000863" y="5118283"/>
            <a:ext cx="2210246" cy="830997"/>
          </a:xfrm>
          <a:prstGeom prst="rect">
            <a:avLst/>
          </a:prstGeom>
          <a:noFill/>
        </p:spPr>
        <p:txBody>
          <a:bodyPr wrap="square" rtlCol="0">
            <a:spAutoFit/>
          </a:bodyPr>
          <a:lstStyle/>
          <a:p>
            <a:r>
              <a:rPr lang="en-GB" sz="1600" i="1" dirty="0" smtClean="0"/>
              <a:t>Hilti TE3000 breaker  programmed at </a:t>
            </a:r>
            <a:r>
              <a:rPr lang="en-GB" sz="1600" b="1" dirty="0" smtClean="0"/>
              <a:t>7m/s²</a:t>
            </a:r>
            <a:endParaRPr lang="en-GB" sz="1600" b="1" i="1" dirty="0"/>
          </a:p>
          <a:p>
            <a:pPr lvl="0"/>
            <a:endParaRPr lang="en-GB" sz="1600" dirty="0" smtClean="0"/>
          </a:p>
        </p:txBody>
      </p:sp>
      <p:sp>
        <p:nvSpPr>
          <p:cNvPr id="61" name="TextBox 60"/>
          <p:cNvSpPr txBox="1"/>
          <p:nvPr/>
        </p:nvSpPr>
        <p:spPr>
          <a:xfrm>
            <a:off x="683567" y="4581128"/>
            <a:ext cx="947438" cy="276999"/>
          </a:xfrm>
          <a:prstGeom prst="rect">
            <a:avLst/>
          </a:prstGeom>
          <a:noFill/>
        </p:spPr>
        <p:txBody>
          <a:bodyPr wrap="square" rtlCol="0">
            <a:spAutoFit/>
          </a:bodyPr>
          <a:lstStyle/>
          <a:p>
            <a:pPr lvl="0"/>
            <a:r>
              <a:rPr lang="en-GB" sz="1200" dirty="0" smtClean="0"/>
              <a:t>10 </a:t>
            </a:r>
            <a:r>
              <a:rPr lang="en-GB" sz="1200" dirty="0"/>
              <a:t>m/s²</a:t>
            </a:r>
            <a:endParaRPr lang="en-GB" sz="1200" i="1" dirty="0" smtClean="0"/>
          </a:p>
        </p:txBody>
      </p:sp>
      <p:sp>
        <p:nvSpPr>
          <p:cNvPr id="64" name="TextBox 63"/>
          <p:cNvSpPr txBox="1"/>
          <p:nvPr/>
        </p:nvSpPr>
        <p:spPr>
          <a:xfrm>
            <a:off x="5004048" y="3722548"/>
            <a:ext cx="3797229" cy="1508105"/>
          </a:xfrm>
          <a:prstGeom prst="rect">
            <a:avLst/>
          </a:prstGeom>
          <a:noFill/>
        </p:spPr>
        <p:txBody>
          <a:bodyPr wrap="square" rtlCol="0">
            <a:spAutoFit/>
          </a:bodyPr>
          <a:lstStyle/>
          <a:p>
            <a:r>
              <a:rPr lang="en-GB" sz="1600" i="1" dirty="0" smtClean="0"/>
              <a:t>Over 2 years, the average vibration per operator ranges from 3.3m/s² </a:t>
            </a:r>
            <a:r>
              <a:rPr lang="en-GB" sz="1600" i="1" dirty="0"/>
              <a:t>to </a:t>
            </a:r>
            <a:r>
              <a:rPr lang="en-GB" sz="1600" i="1" dirty="0" smtClean="0"/>
              <a:t>19.1m/s².</a:t>
            </a:r>
            <a:br>
              <a:rPr lang="en-GB" sz="1600" i="1" dirty="0" smtClean="0"/>
            </a:br>
            <a:endParaRPr lang="en-GB" sz="1600" i="1" dirty="0" smtClean="0"/>
          </a:p>
          <a:p>
            <a:pPr marL="285750" indent="-285750">
              <a:buFont typeface="Arial" panose="020B0604020202020204" pitchFamily="34" charset="0"/>
              <a:buChar char="•"/>
            </a:pPr>
            <a:r>
              <a:rPr lang="en-GB" sz="1400" i="1" dirty="0" smtClean="0"/>
              <a:t>1h trigger time at </a:t>
            </a:r>
            <a:r>
              <a:rPr lang="en-GB" sz="1400" i="1" dirty="0"/>
              <a:t>7</a:t>
            </a:r>
            <a:r>
              <a:rPr lang="en-GB" sz="1400" i="1" dirty="0" smtClean="0"/>
              <a:t>m/s² = </a:t>
            </a:r>
            <a:r>
              <a:rPr lang="en-GB" sz="1400" b="1" i="1" dirty="0" smtClean="0"/>
              <a:t>98 points</a:t>
            </a:r>
          </a:p>
          <a:p>
            <a:pPr marL="285750" indent="-285750">
              <a:buFont typeface="Arial" panose="020B0604020202020204" pitchFamily="34" charset="0"/>
              <a:buChar char="•"/>
            </a:pPr>
            <a:r>
              <a:rPr lang="en-GB" sz="1400" i="1" dirty="0"/>
              <a:t>1h trigger time at </a:t>
            </a:r>
            <a:r>
              <a:rPr lang="en-GB" sz="1400" i="1" dirty="0" smtClean="0"/>
              <a:t>19.1m/s² </a:t>
            </a:r>
            <a:r>
              <a:rPr lang="en-GB" sz="1400" i="1" dirty="0"/>
              <a:t>= </a:t>
            </a:r>
            <a:r>
              <a:rPr lang="en-GB" sz="1400" b="1" i="1" dirty="0" smtClean="0"/>
              <a:t>730 </a:t>
            </a:r>
            <a:r>
              <a:rPr lang="en-GB" sz="1400" b="1" i="1" dirty="0"/>
              <a:t>points</a:t>
            </a:r>
          </a:p>
          <a:p>
            <a:endParaRPr lang="en-GB" sz="1600" i="1" dirty="0"/>
          </a:p>
        </p:txBody>
      </p:sp>
      <p:sp>
        <p:nvSpPr>
          <p:cNvPr id="31" name="TextBox 30"/>
          <p:cNvSpPr txBox="1"/>
          <p:nvPr/>
        </p:nvSpPr>
        <p:spPr>
          <a:xfrm>
            <a:off x="755574" y="4869160"/>
            <a:ext cx="859855" cy="276999"/>
          </a:xfrm>
          <a:prstGeom prst="rect">
            <a:avLst/>
          </a:prstGeom>
          <a:noFill/>
        </p:spPr>
        <p:txBody>
          <a:bodyPr wrap="square" rtlCol="0">
            <a:spAutoFit/>
          </a:bodyPr>
          <a:lstStyle/>
          <a:p>
            <a:pPr lvl="0"/>
            <a:r>
              <a:rPr lang="en-GB" sz="1200" dirty="0" smtClean="0"/>
              <a:t>5 </a:t>
            </a:r>
            <a:r>
              <a:rPr lang="en-GB" sz="1200" dirty="0"/>
              <a:t>m/s²</a:t>
            </a:r>
            <a:endParaRPr lang="en-GB" sz="1200" i="1" dirty="0" smtClean="0"/>
          </a:p>
        </p:txBody>
      </p:sp>
      <p:sp>
        <p:nvSpPr>
          <p:cNvPr id="32" name="TextBox 31"/>
          <p:cNvSpPr txBox="1"/>
          <p:nvPr/>
        </p:nvSpPr>
        <p:spPr>
          <a:xfrm>
            <a:off x="755575" y="5157192"/>
            <a:ext cx="859851" cy="276999"/>
          </a:xfrm>
          <a:prstGeom prst="rect">
            <a:avLst/>
          </a:prstGeom>
          <a:noFill/>
        </p:spPr>
        <p:txBody>
          <a:bodyPr wrap="square" rtlCol="0">
            <a:spAutoFit/>
          </a:bodyPr>
          <a:lstStyle/>
          <a:p>
            <a:pPr lvl="0"/>
            <a:r>
              <a:rPr lang="en-GB" sz="1200" dirty="0" smtClean="0"/>
              <a:t>3 </a:t>
            </a:r>
            <a:r>
              <a:rPr lang="en-GB" sz="1200" dirty="0"/>
              <a:t>m/s²</a:t>
            </a:r>
            <a:endParaRPr lang="en-GB" sz="1200" i="1" dirty="0" smtClean="0"/>
          </a:p>
        </p:txBody>
      </p:sp>
      <p:sp>
        <p:nvSpPr>
          <p:cNvPr id="35" name="TextBox 34"/>
          <p:cNvSpPr txBox="1"/>
          <p:nvPr/>
        </p:nvSpPr>
        <p:spPr>
          <a:xfrm>
            <a:off x="576062" y="4293096"/>
            <a:ext cx="1078201" cy="276999"/>
          </a:xfrm>
          <a:prstGeom prst="rect">
            <a:avLst/>
          </a:prstGeom>
          <a:noFill/>
        </p:spPr>
        <p:txBody>
          <a:bodyPr wrap="square" rtlCol="0">
            <a:spAutoFit/>
          </a:bodyPr>
          <a:lstStyle/>
          <a:p>
            <a:pPr lvl="0"/>
            <a:r>
              <a:rPr lang="en-GB" sz="1200" dirty="0" smtClean="0"/>
              <a:t>15 </a:t>
            </a:r>
            <a:r>
              <a:rPr lang="en-GB" sz="1200" dirty="0"/>
              <a:t>m/s²</a:t>
            </a:r>
            <a:endParaRPr lang="en-GB" sz="1200" i="1" dirty="0" smtClean="0"/>
          </a:p>
        </p:txBody>
      </p:sp>
      <p:sp>
        <p:nvSpPr>
          <p:cNvPr id="38" name="TextBox 37"/>
          <p:cNvSpPr txBox="1"/>
          <p:nvPr/>
        </p:nvSpPr>
        <p:spPr>
          <a:xfrm>
            <a:off x="576063" y="4016097"/>
            <a:ext cx="1078201" cy="276999"/>
          </a:xfrm>
          <a:prstGeom prst="rect">
            <a:avLst/>
          </a:prstGeom>
          <a:noFill/>
        </p:spPr>
        <p:txBody>
          <a:bodyPr wrap="square" rtlCol="0">
            <a:spAutoFit/>
          </a:bodyPr>
          <a:lstStyle/>
          <a:p>
            <a:pPr lvl="0"/>
            <a:r>
              <a:rPr lang="en-GB" sz="1200" dirty="0" smtClean="0"/>
              <a:t>20 </a:t>
            </a:r>
            <a:r>
              <a:rPr lang="en-GB" sz="1200" dirty="0"/>
              <a:t>m/s²</a:t>
            </a:r>
            <a:endParaRPr lang="en-GB" sz="1200" i="1" dirty="0" smtClean="0"/>
          </a:p>
        </p:txBody>
      </p:sp>
      <p:cxnSp>
        <p:nvCxnSpPr>
          <p:cNvPr id="3" name="Straight Connector 2"/>
          <p:cNvCxnSpPr/>
          <p:nvPr/>
        </p:nvCxnSpPr>
        <p:spPr>
          <a:xfrm>
            <a:off x="1356195" y="4869160"/>
            <a:ext cx="32158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p:cNvGraphicFramePr>
            <a:graphicFrameLocks/>
          </p:cNvGraphicFramePr>
          <p:nvPr>
            <p:extLst>
              <p:ext uri="{D42A27DB-BD31-4B8C-83A1-F6EECF244321}">
                <p14:modId xmlns:p14="http://schemas.microsoft.com/office/powerpoint/2010/main" val="1144637946"/>
              </p:ext>
            </p:extLst>
          </p:nvPr>
        </p:nvGraphicFramePr>
        <p:xfrm>
          <a:off x="477699" y="1124379"/>
          <a:ext cx="4295447" cy="2160605"/>
        </p:xfrm>
        <a:graphic>
          <a:graphicData uri="http://schemas.openxmlformats.org/drawingml/2006/chart">
            <c:chart xmlns:c="http://schemas.openxmlformats.org/drawingml/2006/chart" xmlns:r="http://schemas.openxmlformats.org/officeDocument/2006/relationships" r:id="rId4"/>
          </a:graphicData>
        </a:graphic>
      </p:graphicFrame>
      <p:cxnSp>
        <p:nvCxnSpPr>
          <p:cNvPr id="37" name="Straight Connector 36"/>
          <p:cNvCxnSpPr/>
          <p:nvPr/>
        </p:nvCxnSpPr>
        <p:spPr>
          <a:xfrm>
            <a:off x="467544" y="3356992"/>
            <a:ext cx="8450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5004049" y="5074151"/>
            <a:ext cx="2736303" cy="731113"/>
          </a:xfrm>
          <a:prstGeom prst="wedgeRoundRectCallout">
            <a:avLst>
              <a:gd name="adj1" fmla="val -65200"/>
              <a:gd name="adj2" fmla="val -64194"/>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5025682" y="908720"/>
            <a:ext cx="4370854" cy="338554"/>
          </a:xfrm>
          <a:prstGeom prst="rect">
            <a:avLst/>
          </a:prstGeom>
          <a:noFill/>
        </p:spPr>
        <p:txBody>
          <a:bodyPr wrap="square" rtlCol="0">
            <a:spAutoFit/>
          </a:bodyPr>
          <a:lstStyle/>
          <a:p>
            <a:r>
              <a:rPr lang="en-GB" sz="1600" b="1" dirty="0" smtClean="0"/>
              <a:t>FACT:</a:t>
            </a:r>
            <a:r>
              <a:rPr lang="en-GB" sz="1600" b="1" dirty="0" smtClean="0">
                <a:solidFill>
                  <a:schemeClr val="accent6"/>
                </a:solidFill>
              </a:rPr>
              <a:t> Tool </a:t>
            </a:r>
            <a:r>
              <a:rPr lang="en-GB" sz="1600" b="1" dirty="0">
                <a:solidFill>
                  <a:schemeClr val="accent6"/>
                </a:solidFill>
              </a:rPr>
              <a:t>vibration </a:t>
            </a:r>
            <a:r>
              <a:rPr lang="en-GB" sz="1600" b="1" dirty="0" smtClean="0">
                <a:solidFill>
                  <a:schemeClr val="accent6"/>
                </a:solidFill>
              </a:rPr>
              <a:t>varies due to work types.</a:t>
            </a:r>
            <a:endParaRPr lang="en-GB" sz="1600" b="1" dirty="0">
              <a:solidFill>
                <a:schemeClr val="accent6"/>
              </a:solidFill>
            </a:endParaRPr>
          </a:p>
        </p:txBody>
      </p:sp>
      <p:sp>
        <p:nvSpPr>
          <p:cNvPr id="46" name="TextBox 45"/>
          <p:cNvSpPr txBox="1"/>
          <p:nvPr/>
        </p:nvSpPr>
        <p:spPr>
          <a:xfrm>
            <a:off x="5004048" y="1202268"/>
            <a:ext cx="4032448" cy="2677656"/>
          </a:xfrm>
          <a:prstGeom prst="rect">
            <a:avLst/>
          </a:prstGeom>
          <a:noFill/>
        </p:spPr>
        <p:txBody>
          <a:bodyPr wrap="square" rtlCol="0">
            <a:spAutoFit/>
          </a:bodyPr>
          <a:lstStyle/>
          <a:p>
            <a:r>
              <a:rPr lang="en-GB" sz="1600" i="1" dirty="0" smtClean="0"/>
              <a:t>The graph displays the average vibration of tools over 18 months. All tools are either below or above the predefined exposure magnitude.</a:t>
            </a:r>
            <a:br>
              <a:rPr lang="en-GB" sz="1600" i="1" dirty="0" smtClean="0"/>
            </a:br>
            <a:endParaRPr lang="en-GB" sz="1600" i="1" dirty="0" smtClean="0"/>
          </a:p>
          <a:p>
            <a:pPr marL="285750" indent="-285750">
              <a:buFont typeface="Arial" panose="020B0604020202020204" pitchFamily="34" charset="0"/>
              <a:buChar char="•"/>
            </a:pPr>
            <a:r>
              <a:rPr lang="en-GB" sz="1400" i="1" dirty="0" smtClean="0"/>
              <a:t>5m/s² </a:t>
            </a:r>
            <a:r>
              <a:rPr lang="en-GB" sz="1400" i="1" dirty="0"/>
              <a:t>variation equals  on </a:t>
            </a:r>
            <a:r>
              <a:rPr lang="en-GB" sz="1400" i="1" dirty="0" smtClean="0"/>
              <a:t>5m/s² yields  </a:t>
            </a:r>
            <a:r>
              <a:rPr lang="en-GB" sz="1400" b="1" i="1" dirty="0" smtClean="0"/>
              <a:t>200 </a:t>
            </a:r>
            <a:r>
              <a:rPr lang="en-GB" sz="1400" b="1" i="1" dirty="0"/>
              <a:t>points </a:t>
            </a:r>
            <a:r>
              <a:rPr lang="en-GB" sz="1400" i="1" dirty="0"/>
              <a:t>per hour </a:t>
            </a:r>
            <a:r>
              <a:rPr lang="en-GB" sz="1400" i="1" dirty="0" smtClean="0"/>
              <a:t>rather than 50 points per hour</a:t>
            </a:r>
          </a:p>
          <a:p>
            <a:pPr marL="285750" indent="-285750">
              <a:buFont typeface="Arial" panose="020B0604020202020204" pitchFamily="34" charset="0"/>
              <a:buChar char="•"/>
            </a:pPr>
            <a:r>
              <a:rPr lang="en-GB" sz="1400" i="1" dirty="0" smtClean="0"/>
              <a:t>10m/s² variation </a:t>
            </a:r>
            <a:r>
              <a:rPr lang="en-GB" sz="1400" i="1" dirty="0"/>
              <a:t>yields on </a:t>
            </a:r>
            <a:r>
              <a:rPr lang="en-GB" sz="1400" i="1" dirty="0" smtClean="0"/>
              <a:t>5m/s² </a:t>
            </a:r>
            <a:r>
              <a:rPr lang="en-GB" sz="1400" b="1" i="1" dirty="0" smtClean="0"/>
              <a:t>450 points </a:t>
            </a:r>
            <a:r>
              <a:rPr lang="en-GB" sz="1400" i="1" dirty="0" smtClean="0"/>
              <a:t>per hour </a:t>
            </a:r>
            <a:r>
              <a:rPr lang="en-GB" sz="1400" i="1" dirty="0"/>
              <a:t>rather than 50 points per hour</a:t>
            </a:r>
            <a:endParaRPr lang="en-GB" sz="1400" i="1" dirty="0" smtClean="0"/>
          </a:p>
          <a:p>
            <a:pPr marL="285750" indent="-285750">
              <a:buFont typeface="Arial" panose="020B0604020202020204" pitchFamily="34" charset="0"/>
              <a:buChar char="•"/>
            </a:pPr>
            <a:endParaRPr lang="en-GB" sz="1600" b="1" i="1" dirty="0"/>
          </a:p>
          <a:p>
            <a:endParaRPr lang="en-GB" sz="1600" i="1" dirty="0"/>
          </a:p>
        </p:txBody>
      </p:sp>
      <p:sp>
        <p:nvSpPr>
          <p:cNvPr id="49" name="TextBox 50"/>
          <p:cNvSpPr txBox="1"/>
          <p:nvPr/>
        </p:nvSpPr>
        <p:spPr>
          <a:xfrm>
            <a:off x="49940" y="914915"/>
            <a:ext cx="21948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GB" sz="1200" b="1" dirty="0" smtClean="0"/>
              <a:t>Tool magnitude variation</a:t>
            </a:r>
            <a:endParaRPr lang="en-GB" sz="1200" b="1" i="1" dirty="0" smtClean="0"/>
          </a:p>
        </p:txBody>
      </p:sp>
    </p:spTree>
    <p:extLst>
      <p:ext uri="{BB962C8B-B14F-4D97-AF65-F5344CB8AC3E}">
        <p14:creationId xmlns:p14="http://schemas.microsoft.com/office/powerpoint/2010/main" val="4220223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2686</Words>
  <Application>Microsoft Office PowerPoint</Application>
  <PresentationFormat>On-screen Show (4:3)</PresentationFormat>
  <Paragraphs>329</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Tool Tags The HSE exposure point system to quantify risk For an accurate estimate of risk - trigger time and the representative vibration magnitude need to be known in any one 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Molloy</dc:creator>
  <cp:lastModifiedBy>Ricky Simpson</cp:lastModifiedBy>
  <cp:revision>48</cp:revision>
  <dcterms:created xsi:type="dcterms:W3CDTF">2015-05-06T12:36:54Z</dcterms:created>
  <dcterms:modified xsi:type="dcterms:W3CDTF">2016-02-26T16:30:21Z</dcterms:modified>
</cp:coreProperties>
</file>