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39" r:id="rId4"/>
    <p:sldMasterId id="2147483776" r:id="rId5"/>
  </p:sldMasterIdLst>
  <p:notesMasterIdLst>
    <p:notesMasterId r:id="rId23"/>
  </p:notesMasterIdLst>
  <p:handoutMasterIdLst>
    <p:handoutMasterId r:id="rId24"/>
  </p:handoutMasterIdLst>
  <p:sldIdLst>
    <p:sldId id="1035" r:id="rId6"/>
    <p:sldId id="1505" r:id="rId7"/>
    <p:sldId id="1516" r:id="rId8"/>
    <p:sldId id="1519" r:id="rId9"/>
    <p:sldId id="1521" r:id="rId10"/>
    <p:sldId id="1520" r:id="rId11"/>
    <p:sldId id="1525" r:id="rId12"/>
    <p:sldId id="1517" r:id="rId13"/>
    <p:sldId id="1522" r:id="rId14"/>
    <p:sldId id="1523" r:id="rId15"/>
    <p:sldId id="1524" r:id="rId16"/>
    <p:sldId id="1529" r:id="rId17"/>
    <p:sldId id="1526" r:id="rId18"/>
    <p:sldId id="1527" r:id="rId19"/>
    <p:sldId id="1528" r:id="rId20"/>
    <p:sldId id="1530" r:id="rId21"/>
    <p:sldId id="1515" r:id="rId22"/>
  </p:sldIdLst>
  <p:sldSz cx="12192000" cy="6858000"/>
  <p:notesSz cx="7010400" cy="9296400"/>
  <p:defaultTextStyle>
    <a:defPPr>
      <a:defRPr lang="en-US"/>
    </a:defPPr>
    <a:lvl1pPr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rgbClr val="000066"/>
      </a:buClr>
      <a:buChar char="•"/>
      <a:defRPr sz="2400" b="1" kern="1200">
        <a:solidFill>
          <a:srgbClr val="000066"/>
        </a:solidFill>
        <a:latin typeface="Arial" charset="0"/>
        <a:ea typeface="ヒラギノ角ゴ Pro W3" pitchFamily="20" charset="-128"/>
        <a:cs typeface="+mn-cs"/>
      </a:defRPr>
    </a:lvl1pPr>
    <a:lvl2pPr marL="4572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rgbClr val="000066"/>
      </a:buClr>
      <a:buChar char="•"/>
      <a:defRPr sz="2400" b="1" kern="1200">
        <a:solidFill>
          <a:srgbClr val="000066"/>
        </a:solidFill>
        <a:latin typeface="Arial" charset="0"/>
        <a:ea typeface="ヒラギノ角ゴ Pro W3" pitchFamily="20" charset="-128"/>
        <a:cs typeface="+mn-cs"/>
      </a:defRPr>
    </a:lvl2pPr>
    <a:lvl3pPr marL="9144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rgbClr val="000066"/>
      </a:buClr>
      <a:buChar char="•"/>
      <a:defRPr sz="2400" b="1" kern="1200">
        <a:solidFill>
          <a:srgbClr val="000066"/>
        </a:solidFill>
        <a:latin typeface="Arial" charset="0"/>
        <a:ea typeface="ヒラギノ角ゴ Pro W3" pitchFamily="20" charset="-128"/>
        <a:cs typeface="+mn-cs"/>
      </a:defRPr>
    </a:lvl3pPr>
    <a:lvl4pPr marL="13716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rgbClr val="000066"/>
      </a:buClr>
      <a:buChar char="•"/>
      <a:defRPr sz="2400" b="1" kern="1200">
        <a:solidFill>
          <a:srgbClr val="000066"/>
        </a:solidFill>
        <a:latin typeface="Arial" charset="0"/>
        <a:ea typeface="ヒラギノ角ゴ Pro W3" pitchFamily="20" charset="-128"/>
        <a:cs typeface="+mn-cs"/>
      </a:defRPr>
    </a:lvl4pPr>
    <a:lvl5pPr marL="18288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rgbClr val="000066"/>
      </a:buClr>
      <a:buChar char="•"/>
      <a:defRPr sz="2400" b="1" kern="1200">
        <a:solidFill>
          <a:srgbClr val="000066"/>
        </a:solidFill>
        <a:latin typeface="Arial" charset="0"/>
        <a:ea typeface="ヒラギノ角ゴ Pro W3" pitchFamily="20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66"/>
        </a:solidFill>
        <a:latin typeface="Arial" charset="0"/>
        <a:ea typeface="ヒラギノ角ゴ Pro W3" pitchFamily="20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66"/>
        </a:solidFill>
        <a:latin typeface="Arial" charset="0"/>
        <a:ea typeface="ヒラギノ角ゴ Pro W3" pitchFamily="20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66"/>
        </a:solidFill>
        <a:latin typeface="Arial" charset="0"/>
        <a:ea typeface="ヒラギノ角ゴ Pro W3" pitchFamily="20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66"/>
        </a:solidFill>
        <a:latin typeface="Arial" charset="0"/>
        <a:ea typeface="ヒラギノ角ゴ Pro W3" pitchFamily="2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orient="horz" pos="4036" userDrawn="1">
          <p15:clr>
            <a:srgbClr val="A4A3A4"/>
          </p15:clr>
        </p15:guide>
        <p15:guide id="3" orient="horz" pos="340" userDrawn="1">
          <p15:clr>
            <a:srgbClr val="A4A3A4"/>
          </p15:clr>
        </p15:guide>
        <p15:guide id="4" pos="3841" userDrawn="1">
          <p15:clr>
            <a:srgbClr val="A4A3A4"/>
          </p15:clr>
        </p15:guide>
        <p15:guide id="5" pos="929" userDrawn="1">
          <p15:clr>
            <a:srgbClr val="A4A3A4"/>
          </p15:clr>
        </p15:guide>
        <p15:guide id="6" pos="220" userDrawn="1">
          <p15:clr>
            <a:srgbClr val="A4A3A4"/>
          </p15:clr>
        </p15:guide>
        <p15:guide id="7" pos="2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101"/>
    <a:srgbClr val="000066"/>
    <a:srgbClr val="00B07A"/>
    <a:srgbClr val="9900CC"/>
    <a:srgbClr val="333399"/>
    <a:srgbClr val="33CC33"/>
    <a:srgbClr val="33CCFF"/>
    <a:srgbClr val="E1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" y="198"/>
      </p:cViewPr>
      <p:guideLst>
        <p:guide orient="horz"/>
        <p:guide orient="horz" pos="4036"/>
        <p:guide orient="horz" pos="340"/>
        <p:guide pos="3841"/>
        <p:guide pos="929"/>
        <p:guide pos="220"/>
        <p:guide pos="2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en Smith" userId="54d04371-90d8-40c2-bbcd-c342906fba39" providerId="ADAL" clId="{BEE86F04-54BB-41FC-A464-03AB5BFB3561}"/>
    <pc:docChg chg="undo custSel modSld delMainMaster">
      <pc:chgData name="Allen Smith" userId="54d04371-90d8-40c2-bbcd-c342906fba39" providerId="ADAL" clId="{BEE86F04-54BB-41FC-A464-03AB5BFB3561}" dt="2026-06-16T13:04:45.110" v="2"/>
      <pc:docMkLst>
        <pc:docMk/>
      </pc:docMkLst>
      <pc:sldChg chg="modSp mod">
        <pc:chgData name="Allen Smith" userId="54d04371-90d8-40c2-bbcd-c342906fba39" providerId="ADAL" clId="{BEE86F04-54BB-41FC-A464-03AB5BFB3561}" dt="2026-06-16T13:03:25.236" v="1" actId="1076"/>
        <pc:sldMkLst>
          <pc:docMk/>
          <pc:sldMk cId="929306992" sldId="1035"/>
        </pc:sldMkLst>
        <pc:picChg chg="mod">
          <ac:chgData name="Allen Smith" userId="54d04371-90d8-40c2-bbcd-c342906fba39" providerId="ADAL" clId="{BEE86F04-54BB-41FC-A464-03AB5BFB3561}" dt="2026-06-16T13:03:25.236" v="1" actId="1076"/>
          <ac:picMkLst>
            <pc:docMk/>
            <pc:sldMk cId="929306992" sldId="1035"/>
            <ac:picMk id="5" creationId="{D5313F0C-0161-EF4B-6FD5-04FC4D8B7ACA}"/>
          </ac:picMkLst>
        </pc:picChg>
      </pc:sldChg>
      <pc:sldMasterChg chg="del delSldLayout">
        <pc:chgData name="Allen Smith" userId="54d04371-90d8-40c2-bbcd-c342906fba39" providerId="ADAL" clId="{BEE86F04-54BB-41FC-A464-03AB5BFB3561}" dt="2026-06-16T13:04:45.110" v="2"/>
        <pc:sldMasterMkLst>
          <pc:docMk/>
          <pc:sldMasterMk cId="817347566" sldId="2147483792"/>
        </pc:sldMasterMkLst>
        <pc:sldLayoutChg chg="del">
          <pc:chgData name="Allen Smith" userId="54d04371-90d8-40c2-bbcd-c342906fba39" providerId="ADAL" clId="{BEE86F04-54BB-41FC-A464-03AB5BFB3561}" dt="2026-06-16T13:04:45.110" v="2"/>
          <pc:sldLayoutMkLst>
            <pc:docMk/>
            <pc:sldMasterMk cId="817347566" sldId="2147483792"/>
            <pc:sldLayoutMk cId="1675564435" sldId="2147483793"/>
          </pc:sldLayoutMkLst>
        </pc:sldLayoutChg>
        <pc:sldLayoutChg chg="del">
          <pc:chgData name="Allen Smith" userId="54d04371-90d8-40c2-bbcd-c342906fba39" providerId="ADAL" clId="{BEE86F04-54BB-41FC-A464-03AB5BFB3561}" dt="2026-06-16T13:04:45.110" v="2"/>
          <pc:sldLayoutMkLst>
            <pc:docMk/>
            <pc:sldMasterMk cId="817347566" sldId="2147483792"/>
            <pc:sldLayoutMk cId="346353530" sldId="2147483794"/>
          </pc:sldLayoutMkLst>
        </pc:sldLayoutChg>
      </pc:sldMasterChg>
      <pc:sldMasterChg chg="del delSldLayout">
        <pc:chgData name="Allen Smith" userId="54d04371-90d8-40c2-bbcd-c342906fba39" providerId="ADAL" clId="{BEE86F04-54BB-41FC-A464-03AB5BFB3561}" dt="2026-06-16T13:04:45.110" v="2"/>
        <pc:sldMasterMkLst>
          <pc:docMk/>
          <pc:sldMasterMk cId="2664641443" sldId="2147483795"/>
        </pc:sldMasterMkLst>
        <pc:sldLayoutChg chg="del">
          <pc:chgData name="Allen Smith" userId="54d04371-90d8-40c2-bbcd-c342906fba39" providerId="ADAL" clId="{BEE86F04-54BB-41FC-A464-03AB5BFB3561}" dt="2026-06-16T13:04:45.110" v="2"/>
          <pc:sldLayoutMkLst>
            <pc:docMk/>
            <pc:sldMasterMk cId="2664641443" sldId="2147483795"/>
            <pc:sldLayoutMk cId="1790443804" sldId="2147483796"/>
          </pc:sldLayoutMkLst>
        </pc:sldLayoutChg>
      </pc:sldMasterChg>
      <pc:sldMasterChg chg="del delSldLayout">
        <pc:chgData name="Allen Smith" userId="54d04371-90d8-40c2-bbcd-c342906fba39" providerId="ADAL" clId="{BEE86F04-54BB-41FC-A464-03AB5BFB3561}" dt="2026-06-16T13:04:45.110" v="2"/>
        <pc:sldMasterMkLst>
          <pc:docMk/>
          <pc:sldMasterMk cId="3872933751" sldId="2147483797"/>
        </pc:sldMasterMkLst>
        <pc:sldLayoutChg chg="del">
          <pc:chgData name="Allen Smith" userId="54d04371-90d8-40c2-bbcd-c342906fba39" providerId="ADAL" clId="{BEE86F04-54BB-41FC-A464-03AB5BFB3561}" dt="2026-06-16T13:04:45.110" v="2"/>
          <pc:sldLayoutMkLst>
            <pc:docMk/>
            <pc:sldMasterMk cId="3872933751" sldId="2147483797"/>
            <pc:sldLayoutMk cId="2082456734" sldId="2147483798"/>
          </pc:sldLayoutMkLst>
        </pc:sldLayoutChg>
      </pc:sldMasterChg>
      <pc:sldMasterChg chg="del delSldLayout">
        <pc:chgData name="Allen Smith" userId="54d04371-90d8-40c2-bbcd-c342906fba39" providerId="ADAL" clId="{BEE86F04-54BB-41FC-A464-03AB5BFB3561}" dt="2026-06-16T13:04:45.110" v="2"/>
        <pc:sldMasterMkLst>
          <pc:docMk/>
          <pc:sldMasterMk cId="479137979" sldId="2147483801"/>
        </pc:sldMasterMkLst>
        <pc:sldLayoutChg chg="del">
          <pc:chgData name="Allen Smith" userId="54d04371-90d8-40c2-bbcd-c342906fba39" providerId="ADAL" clId="{BEE86F04-54BB-41FC-A464-03AB5BFB3561}" dt="2026-06-16T13:04:45.110" v="2"/>
          <pc:sldLayoutMkLst>
            <pc:docMk/>
            <pc:sldMasterMk cId="479137979" sldId="2147483801"/>
            <pc:sldLayoutMk cId="1498923807" sldId="2147483802"/>
          </pc:sldLayoutMkLst>
        </pc:sldLayoutChg>
        <pc:sldLayoutChg chg="del">
          <pc:chgData name="Allen Smith" userId="54d04371-90d8-40c2-bbcd-c342906fba39" providerId="ADAL" clId="{BEE86F04-54BB-41FC-A464-03AB5BFB3561}" dt="2026-06-16T13:04:45.110" v="2"/>
          <pc:sldLayoutMkLst>
            <pc:docMk/>
            <pc:sldMasterMk cId="479137979" sldId="2147483801"/>
            <pc:sldLayoutMk cId="4244278195" sldId="2147483803"/>
          </pc:sldLayoutMkLst>
        </pc:sldLayoutChg>
        <pc:sldLayoutChg chg="del">
          <pc:chgData name="Allen Smith" userId="54d04371-90d8-40c2-bbcd-c342906fba39" providerId="ADAL" clId="{BEE86F04-54BB-41FC-A464-03AB5BFB3561}" dt="2026-06-16T13:04:45.110" v="2"/>
          <pc:sldLayoutMkLst>
            <pc:docMk/>
            <pc:sldMasterMk cId="479137979" sldId="2147483801"/>
            <pc:sldLayoutMk cId="1954920668" sldId="2147483804"/>
          </pc:sldLayoutMkLst>
        </pc:sldLayoutChg>
      </pc:sldMasterChg>
      <pc:sldMasterChg chg="del delSldLayout">
        <pc:chgData name="Allen Smith" userId="54d04371-90d8-40c2-bbcd-c342906fba39" providerId="ADAL" clId="{BEE86F04-54BB-41FC-A464-03AB5BFB3561}" dt="2026-06-16T13:04:45.110" v="2"/>
        <pc:sldMasterMkLst>
          <pc:docMk/>
          <pc:sldMasterMk cId="3684935235" sldId="2147483805"/>
        </pc:sldMasterMkLst>
        <pc:sldLayoutChg chg="del">
          <pc:chgData name="Allen Smith" userId="54d04371-90d8-40c2-bbcd-c342906fba39" providerId="ADAL" clId="{BEE86F04-54BB-41FC-A464-03AB5BFB3561}" dt="2026-06-16T13:04:45.110" v="2"/>
          <pc:sldLayoutMkLst>
            <pc:docMk/>
            <pc:sldMasterMk cId="3684935235" sldId="2147483805"/>
            <pc:sldLayoutMk cId="4038686249" sldId="2147483806"/>
          </pc:sldLayoutMkLst>
        </pc:sldLayoutChg>
        <pc:sldLayoutChg chg="del">
          <pc:chgData name="Allen Smith" userId="54d04371-90d8-40c2-bbcd-c342906fba39" providerId="ADAL" clId="{BEE86F04-54BB-41FC-A464-03AB5BFB3561}" dt="2026-06-16T13:04:45.110" v="2"/>
          <pc:sldLayoutMkLst>
            <pc:docMk/>
            <pc:sldMasterMk cId="3684935235" sldId="2147483805"/>
            <pc:sldLayoutMk cId="1838882315" sldId="2147483807"/>
          </pc:sldLayoutMkLst>
        </pc:sldLayoutChg>
        <pc:sldLayoutChg chg="del">
          <pc:chgData name="Allen Smith" userId="54d04371-90d8-40c2-bbcd-c342906fba39" providerId="ADAL" clId="{BEE86F04-54BB-41FC-A464-03AB5BFB3561}" dt="2026-06-16T13:04:45.110" v="2"/>
          <pc:sldLayoutMkLst>
            <pc:docMk/>
            <pc:sldMasterMk cId="3684935235" sldId="2147483805"/>
            <pc:sldLayoutMk cId="1284133518" sldId="214748380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71" tIns="46136" rIns="92271" bIns="46136" numCol="1" anchor="t" anchorCtr="0" compatLnSpc="1">
            <a:prstTxWarp prst="textNoShape">
              <a:avLst/>
            </a:prstTxWarp>
          </a:bodyPr>
          <a:lstStyle>
            <a:lvl1pPr defTabSz="92392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71" tIns="46136" rIns="92271" bIns="46136" numCol="1" anchor="t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71" tIns="46136" rIns="92271" bIns="46136" numCol="1" anchor="b" anchorCtr="0" compatLnSpc="1">
            <a:prstTxWarp prst="textNoShape">
              <a:avLst/>
            </a:prstTxWarp>
          </a:bodyPr>
          <a:lstStyle>
            <a:lvl1pPr defTabSz="92392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71" tIns="46136" rIns="92271" bIns="46136" numCol="1" anchor="b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16C089E6-6985-45CE-95BD-BA83187DF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69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2" tIns="46577" rIns="93152" bIns="46577" numCol="1" anchor="t" anchorCtr="0" compatLnSpc="1">
            <a:prstTxWarp prst="textNoShape">
              <a:avLst/>
            </a:prstTxWarp>
          </a:bodyPr>
          <a:lstStyle>
            <a:lvl1pPr defTabSz="93345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2" tIns="46577" rIns="93152" bIns="46577" numCol="1" anchor="t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2" tIns="46577" rIns="93152" bIns="46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2" tIns="46577" rIns="93152" bIns="46577" numCol="1" anchor="b" anchorCtr="0" compatLnSpc="1">
            <a:prstTxWarp prst="textNoShape">
              <a:avLst/>
            </a:prstTxWarp>
          </a:bodyPr>
          <a:lstStyle>
            <a:lvl1pPr defTabSz="93345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2" tIns="46577" rIns="93152" bIns="46577" numCol="1" anchor="b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499BF45-0442-4172-942B-C01149274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10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1708B533-2B22-448B-BF27-FE0497C8D369}" type="slidenum">
              <a:rPr lang="en-GB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1</a:t>
            </a:fld>
            <a:endParaRPr lang="en-GB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6CC7C-018D-E491-40E9-926187585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719842-0B20-DE3D-A22D-6A294BB9A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67EEF6-CC01-9C64-BAFC-7A89A7766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1B430-C7E8-E89A-B812-0ABEF3127D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9BF45-0442-4172-942B-C011492748D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49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245A5-8731-2A79-AFFC-82877D5B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D038C5-C705-44E0-5FB3-E103F1A479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7A09C1-15A6-0C55-F12D-5CA8A1CDC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B279E-F104-E981-8C9D-FCA50EB2C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99BF45-0442-4172-942B-C011492748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ヒラギノ角ゴ Pro W3" pitchFamily="20" charset="-128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ヒラギノ角ゴ Pro W3" pitchFamily="2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80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83DD5-D328-8FB3-E8DB-504A24F34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57E209-02FD-A633-486A-CB45DD03B1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C70177-008E-CE9E-4FF6-46CB79902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88D8A-B0FB-63E5-177D-79C406E65A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99BF45-0442-4172-942B-C011492748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ヒラギノ角ゴ Pro W3" pitchFamily="20" charset="-128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ヒラギノ角ゴ Pro W3" pitchFamily="2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285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75AB2-B8FF-C417-3024-761CEB074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532DBB-0C69-2D28-A5BB-E92A69A1D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F56A9E-A983-C667-EC8D-FC15469344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91C63-8BC5-266E-27EE-08B4A90839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99BF45-0442-4172-942B-C011492748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ヒラギノ角ゴ Pro W3" pitchFamily="20" charset="-128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ヒラギノ角ゴ Pro W3" pitchFamily="2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232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A4102-914C-FA9D-F0DC-80B7AFD65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8C8D86DA-2166-888F-ACC2-324DA7A953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451A16FC-49BA-ED2D-AD88-0E609279A4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0836" name="Slide Number Placeholder 3">
            <a:extLst>
              <a:ext uri="{FF2B5EF4-FFF2-40B4-BE49-F238E27FC236}">
                <a16:creationId xmlns:a16="http://schemas.microsoft.com/office/drawing/2014/main" id="{03091FBD-6A14-431C-C260-0E855A5C1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1708B533-2B22-448B-BF27-FE0497C8D369}" type="slidenum">
              <a:rPr lang="en-GB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17</a:t>
            </a:fld>
            <a:endParaRPr lang="en-GB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8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A267E-814D-7850-B1BB-941452F98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01F3BB-94E1-92AA-D2A3-114D307A9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169BCD-F31B-1E74-700B-897A36840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3AD6D-BDCD-8C43-239F-E1B1AC94D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9BF45-0442-4172-942B-C011492748D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55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373FA-323E-513A-4B7B-36A97C5B5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98307B-1D08-266F-3198-3E93DB921B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70BF1C-0A3F-3239-A390-8A7BF0D5F6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D9A28-8F35-FDA7-EFFB-5ABAD8E171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9BF45-0442-4172-942B-C011492748D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07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FA584-A564-673B-C511-3AABCB46B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67C97A-10EE-BC80-24C0-EF30F93A7C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ECFFD5-FE94-40F1-B174-07B01599F7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C3F0F-7D91-9F86-C119-F153996D1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9BF45-0442-4172-942B-C011492748D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66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A8625-837D-1C0C-A297-449985EC7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DC7413-AC76-A306-49EC-632AA17999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8756B6-B59A-8DE9-9D28-0FCCF361B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D59FA-1C7E-C8FD-CA56-7BA8AC454D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9BF45-0442-4172-942B-C011492748D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02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5425D-00AA-103B-E4E7-617689151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D1DB9B-F7EB-65E6-DCBF-CC433336DC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B3BB75-98A3-F502-55EB-A688943F5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242BF-110E-7469-63EC-68F87651AB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9BF45-0442-4172-942B-C011492748D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51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6C46C-6972-AE0F-A2D5-4364B07B9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C5D326-464E-B201-1417-E447E4C649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2F151-7110-8858-A805-0E055F400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29D3A-F95E-7AF9-A0CD-C1F9038ACF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9BF45-0442-4172-942B-C011492748D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75FBB-B4BF-8FE2-0399-7E75CEDFC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E69CB8-4B16-C85E-F541-CB4A079E31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C9BA4A-500E-5166-3796-B5730ADCD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0C6D9-FBD9-1D6F-3284-A192BC8C8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9BF45-0442-4172-942B-C011492748D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52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A311A-E587-BF7F-D275-A133991DC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697CE8-1443-D165-83DF-5DA3F26001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F548D3-5645-D93E-BD49-2C04B9C7F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01495-E839-8BF1-C96E-243FCA67AC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99BF45-0442-4172-942B-C011492748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ヒラギノ角ゴ Pro W3" pitchFamily="20" charset="-128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ヒラギノ角ゴ Pro W3" pitchFamily="2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61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50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EE64ADB-6DF6-739E-561F-655F0A9CA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98642" y="553832"/>
            <a:ext cx="9194341" cy="57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5046F05-F28C-6A8E-27FD-48D686E0F5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398641" y="1417983"/>
            <a:ext cx="9243025" cy="399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0097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5888038"/>
            <a:ext cx="12192000" cy="969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291" tIns="45646" rIns="91291" bIns="45646" anchor="ctr"/>
          <a:lstStyle>
            <a:lvl1pPr eaLnBrk="0" hangingPunct="0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1500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1500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1500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1500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2400">
              <a:solidFill>
                <a:srgbClr val="000066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8584" y="960575"/>
            <a:ext cx="110744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14351" y="1669774"/>
            <a:ext cx="11127316" cy="451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0019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8642" y="553832"/>
            <a:ext cx="9194341" cy="57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8641" y="1417983"/>
            <a:ext cx="9243025" cy="399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7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0" r:id="rId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ヒラギノ角ゴ Pro W3" pitchFamily="2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ヒラギノ角ゴ Pro W3" pitchFamily="2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ヒラギノ角ゴ Pro W3" pitchFamily="2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ヒラギノ角ゴ Pro W3" pitchFamily="2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ヒラギノ角ゴ Pro W3" pitchFamily="2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ヒラギノ角ゴ Pro W3" pitchFamily="2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ヒラギノ角ゴ Pro W3" pitchFamily="2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ヒラギノ角ゴ Pro W3" pitchFamily="20" charset="-128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341313" indent="28892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09625" indent="17462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−"/>
        <a:defRPr>
          <a:solidFill>
            <a:schemeClr val="tx1"/>
          </a:solidFill>
          <a:latin typeface="+mn-lt"/>
          <a:ea typeface="+mn-ea"/>
        </a:defRPr>
      </a:lvl3pPr>
      <a:lvl4pPr marL="1331913" indent="-16827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1698625" indent="-18732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1482725" indent="-1095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›"/>
        <a:defRPr>
          <a:solidFill>
            <a:schemeClr val="tx1"/>
          </a:solidFill>
          <a:latin typeface="+mn-lt"/>
          <a:ea typeface="+mn-ea"/>
        </a:defRPr>
      </a:lvl6pPr>
      <a:lvl7pPr marL="1939925" indent="-1095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›"/>
        <a:defRPr>
          <a:solidFill>
            <a:schemeClr val="tx1"/>
          </a:solidFill>
          <a:latin typeface="+mn-lt"/>
          <a:ea typeface="+mn-ea"/>
        </a:defRPr>
      </a:lvl7pPr>
      <a:lvl8pPr marL="2397125" indent="-1095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›"/>
        <a:defRPr>
          <a:solidFill>
            <a:schemeClr val="tx1"/>
          </a:solidFill>
          <a:latin typeface="+mn-lt"/>
          <a:ea typeface="+mn-ea"/>
        </a:defRPr>
      </a:lvl8pPr>
      <a:lvl9pPr marL="2854325" indent="-1095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›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8584" y="368301"/>
            <a:ext cx="110744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1" y="1135063"/>
            <a:ext cx="11127316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Rectangle 7"/>
          <p:cNvSpPr>
            <a:spLocks noChangeArrowheads="1"/>
          </p:cNvSpPr>
          <p:nvPr userDrawn="1"/>
        </p:nvSpPr>
        <p:spPr bwMode="auto">
          <a:xfrm>
            <a:off x="0" y="5888038"/>
            <a:ext cx="12192000" cy="969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291" tIns="45646" rIns="91291" bIns="45646" anchor="ctr"/>
          <a:lstStyle>
            <a:lvl1pPr eaLnBrk="0" hangingPunct="0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1500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1500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1500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1500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24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0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ヒラギノ角ゴ Pro W3" pitchFamily="20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ヒラギノ角ゴ Pro W3" pitchFamily="20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ヒラギノ角ゴ Pro W3" pitchFamily="20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ヒラギノ角ゴ Pro W3" pitchFamily="20" charset="-128"/>
          <a:cs typeface="ヒラギノ角ゴ Pro W3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ヒラギノ角ゴ Pro W3" pitchFamily="2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ヒラギノ角ゴ Pro W3" pitchFamily="2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ヒラギノ角ゴ Pro W3" pitchFamily="2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ヒラギノ角ゴ Pro W3" pitchFamily="20" charset="-128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2"/>
          </a:solidFill>
          <a:latin typeface="+mn-lt"/>
          <a:ea typeface="+mn-ea"/>
          <a:cs typeface="ヒラギノ角ゴ Pro W3"/>
        </a:defRPr>
      </a:lvl1pPr>
      <a:lvl2pPr marL="341313" indent="2889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809625" indent="1746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331913" indent="-1682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1698625" indent="-187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1482725" indent="-1095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›"/>
        <a:defRPr>
          <a:solidFill>
            <a:schemeClr val="tx1"/>
          </a:solidFill>
          <a:latin typeface="+mn-lt"/>
          <a:ea typeface="+mn-ea"/>
        </a:defRPr>
      </a:lvl6pPr>
      <a:lvl7pPr marL="1939925" indent="-1095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›"/>
        <a:defRPr>
          <a:solidFill>
            <a:schemeClr val="tx1"/>
          </a:solidFill>
          <a:latin typeface="+mn-lt"/>
          <a:ea typeface="+mn-ea"/>
        </a:defRPr>
      </a:lvl7pPr>
      <a:lvl8pPr marL="2397125" indent="-1095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›"/>
        <a:defRPr>
          <a:solidFill>
            <a:schemeClr val="tx1"/>
          </a:solidFill>
          <a:latin typeface="+mn-lt"/>
          <a:ea typeface="+mn-ea"/>
        </a:defRPr>
      </a:lvl8pPr>
      <a:lvl9pPr marL="2854325" indent="-1095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›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313F0C-0161-EF4B-6FD5-04FC4D8B7A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912" y="0"/>
            <a:ext cx="1022708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EDF444-7669-2038-54EC-CCE534151466}"/>
              </a:ext>
            </a:extLst>
          </p:cNvPr>
          <p:cNvSpPr/>
          <p:nvPr/>
        </p:nvSpPr>
        <p:spPr bwMode="auto">
          <a:xfrm>
            <a:off x="1968587" y="4166886"/>
            <a:ext cx="10223412" cy="2691114"/>
          </a:xfrm>
          <a:prstGeom prst="rect">
            <a:avLst/>
          </a:prstGeom>
          <a:solidFill>
            <a:schemeClr val="tx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2301842" y="3573068"/>
            <a:ext cx="848807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GB" altLang="en-US" sz="4400">
                <a:ea typeface="+mn-ea"/>
              </a:rPr>
              <a:t>Learning from Incidents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9C7758FA-5E43-4CBF-B835-C8689B187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42" y="5723283"/>
            <a:ext cx="807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en-US" sz="2000">
                <a:ea typeface="+mn-ea"/>
              </a:rPr>
              <a:t>Published by DROPS</a:t>
            </a:r>
            <a:r>
              <a:rPr lang="en-GB" altLang="en-US" sz="2000" b="0">
                <a:ea typeface="+mn-ea"/>
              </a:rPr>
              <a:t> </a:t>
            </a:r>
            <a:r>
              <a:rPr lang="en-GB" altLang="en-US" sz="1800" b="0">
                <a:ea typeface="+mn-ea"/>
              </a:rPr>
              <a:t>(Dropped Object Prevention Scheme) MAY 2026</a:t>
            </a:r>
            <a:endParaRPr lang="en-GB" altLang="en-US" sz="2000" b="0">
              <a:ea typeface="+mn-ea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AAE910-AD83-E777-0DFC-D9FF9E7BC486}"/>
              </a:ext>
            </a:extLst>
          </p:cNvPr>
          <p:cNvGrpSpPr/>
          <p:nvPr/>
        </p:nvGrpSpPr>
        <p:grpSpPr>
          <a:xfrm>
            <a:off x="-73573" y="-73573"/>
            <a:ext cx="2042160" cy="6931573"/>
            <a:chOff x="-73573" y="-73573"/>
            <a:chExt cx="2042160" cy="693157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D1ABDF6-F814-434F-078A-9D4AF8993506}"/>
                </a:ext>
              </a:extLst>
            </p:cNvPr>
            <p:cNvGrpSpPr/>
            <p:nvPr/>
          </p:nvGrpSpPr>
          <p:grpSpPr>
            <a:xfrm>
              <a:off x="-73573" y="0"/>
              <a:ext cx="2042160" cy="6858000"/>
              <a:chOff x="0" y="0"/>
              <a:chExt cx="2042160" cy="68580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F564FC1-45E1-3F18-BBFF-6CBAF41163A4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042160" cy="68580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F93BC46-E8B3-E825-E8F6-18BEDD68B6E5}"/>
                  </a:ext>
                </a:extLst>
              </p:cNvPr>
              <p:cNvGrpSpPr/>
              <p:nvPr/>
            </p:nvGrpSpPr>
            <p:grpSpPr>
              <a:xfrm>
                <a:off x="624840" y="5085678"/>
                <a:ext cx="788804" cy="1085510"/>
                <a:chOff x="10777885" y="5388600"/>
                <a:chExt cx="788804" cy="1085510"/>
              </a:xfrm>
            </p:grpSpPr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16B0B3CD-08D6-B0A3-6FB9-4D1D0D6CE08B}"/>
                    </a:ext>
                  </a:extLst>
                </p:cNvPr>
                <p:cNvSpPr/>
                <p:nvPr/>
              </p:nvSpPr>
              <p:spPr bwMode="auto">
                <a:xfrm>
                  <a:off x="10777885" y="5388600"/>
                  <a:ext cx="788804" cy="1085510"/>
                </a:xfrm>
                <a:prstGeom prst="round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pic>
              <p:nvPicPr>
                <p:cNvPr id="22" name="Picture 46" descr="DROPS">
                  <a:extLst>
                    <a:ext uri="{FF2B5EF4-FFF2-40B4-BE49-F238E27FC236}">
                      <a16:creationId xmlns:a16="http://schemas.microsoft.com/office/drawing/2014/main" id="{72F42489-3C01-A05F-82E5-D514754785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89220" y="5545525"/>
                  <a:ext cx="566134" cy="7396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4C801D2-67D4-7D6B-9E69-9750EEE92631}"/>
                </a:ext>
              </a:extLst>
            </p:cNvPr>
            <p:cNvCxnSpPr>
              <a:cxnSpLocks/>
            </p:cNvCxnSpPr>
            <p:nvPr/>
          </p:nvCxnSpPr>
          <p:spPr>
            <a:xfrm>
              <a:off x="1968587" y="-73573"/>
              <a:ext cx="0" cy="6931573"/>
            </a:xfrm>
            <a:prstGeom prst="line">
              <a:avLst/>
            </a:prstGeom>
            <a:noFill/>
            <a:ln w="76200" cap="flat" cmpd="sng" algn="ctr">
              <a:solidFill>
                <a:srgbClr val="FFFFFF"/>
              </a:solidFill>
              <a:prstDash val="solid"/>
            </a:ln>
            <a:effectLst/>
          </p:spPr>
        </p:cxnSp>
      </p:grpSp>
      <p:sp>
        <p:nvSpPr>
          <p:cNvPr id="2" name="Text Box 19">
            <a:extLst>
              <a:ext uri="{FF2B5EF4-FFF2-40B4-BE49-F238E27FC236}">
                <a16:creationId xmlns:a16="http://schemas.microsoft.com/office/drawing/2014/main" id="{6041DF63-E771-1612-76BC-DA7A36659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42" y="4373634"/>
            <a:ext cx="82572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en-US" sz="2800" b="0">
                <a:ea typeface="+mn-ea"/>
              </a:rPr>
              <a:t>HiPo Incident - Overdrive Mud Saver Dropped during 7-5/8” Liner Running Operation</a:t>
            </a:r>
          </a:p>
        </p:txBody>
      </p:sp>
    </p:spTree>
    <p:extLst>
      <p:ext uri="{BB962C8B-B14F-4D97-AF65-F5344CB8AC3E}">
        <p14:creationId xmlns:p14="http://schemas.microsoft.com/office/powerpoint/2010/main" val="92930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BEBD2-5C5F-2AB9-51C8-B103CEA31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04C4FD7-92C2-19F6-12EC-E653BF7B33BD}"/>
              </a:ext>
            </a:extLst>
          </p:cNvPr>
          <p:cNvGrpSpPr/>
          <p:nvPr/>
        </p:nvGrpSpPr>
        <p:grpSpPr>
          <a:xfrm>
            <a:off x="-108856" y="0"/>
            <a:ext cx="12302564" cy="7840436"/>
            <a:chOff x="1968586" y="0"/>
            <a:chExt cx="10228796" cy="784043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0E7FC6D-64F4-9C26-D750-A28A99F1A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524"/>
            <a:stretch>
              <a:fillRect/>
            </a:stretch>
          </p:blipFill>
          <p:spPr>
            <a:xfrm>
              <a:off x="1991188" y="0"/>
              <a:ext cx="10206194" cy="7840436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DBB86DA-F69D-4729-972E-57C602FA2954}"/>
                </a:ext>
              </a:extLst>
            </p:cNvPr>
            <p:cNvSpPr/>
            <p:nvPr/>
          </p:nvSpPr>
          <p:spPr bwMode="auto">
            <a:xfrm>
              <a:off x="1968586" y="0"/>
              <a:ext cx="10223414" cy="6858000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3F22190A-4E9F-E3FF-639F-437CDE58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81" y="446026"/>
            <a:ext cx="9642157" cy="572603"/>
          </a:xfrm>
        </p:spPr>
        <p:txBody>
          <a:bodyPr/>
          <a:lstStyle/>
          <a:p>
            <a:r>
              <a:rPr lang="en-GB" sz="2400">
                <a:solidFill>
                  <a:schemeClr val="tx1"/>
                </a:solidFill>
              </a:rPr>
              <a:t>Causes and Recommendations </a:t>
            </a:r>
            <a:r>
              <a:rPr lang="en-GB" sz="1800" b="0">
                <a:solidFill>
                  <a:schemeClr val="tx1"/>
                </a:solidFill>
              </a:rPr>
              <a:t>SYSTEM &amp; ADMINISTRATIVE CONTROLS</a:t>
            </a:r>
            <a:endParaRPr lang="en-GB" sz="2400" b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EEB31D-D053-FAF8-6116-3AFE1CBB2B43}"/>
              </a:ext>
            </a:extLst>
          </p:cNvPr>
          <p:cNvSpPr/>
          <p:nvPr/>
        </p:nvSpPr>
        <p:spPr bwMode="auto">
          <a:xfrm>
            <a:off x="1351366" y="1019991"/>
            <a:ext cx="10044344" cy="703118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AB5523-84EF-D2E2-FE20-DF7515C93472}"/>
              </a:ext>
            </a:extLst>
          </p:cNvPr>
          <p:cNvSpPr txBox="1"/>
          <p:nvPr/>
        </p:nvSpPr>
        <p:spPr>
          <a:xfrm>
            <a:off x="1463992" y="1083873"/>
            <a:ext cx="7745321" cy="559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IMMEDIATE CAUSE: Failure to inform / warn.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Previous incident learnings were not revisited or addressed prior to operation.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A008896-DE4F-9249-D452-DFA54E7ED17B}"/>
              </a:ext>
            </a:extLst>
          </p:cNvPr>
          <p:cNvGrpSpPr/>
          <p:nvPr/>
        </p:nvGrpSpPr>
        <p:grpSpPr>
          <a:xfrm>
            <a:off x="1351367" y="1785158"/>
            <a:ext cx="4706532" cy="3052616"/>
            <a:chOff x="1351367" y="1785158"/>
            <a:chExt cx="4706532" cy="305261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2232B8D-B74C-1DC7-42D8-FF5511FCA1A5}"/>
                </a:ext>
              </a:extLst>
            </p:cNvPr>
            <p:cNvSpPr/>
            <p:nvPr/>
          </p:nvSpPr>
          <p:spPr bwMode="auto">
            <a:xfrm>
              <a:off x="1351367" y="2196638"/>
              <a:ext cx="4706532" cy="26411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0066F1-87C6-BB3C-886C-4C7D4462B2EA}"/>
                </a:ext>
              </a:extLst>
            </p:cNvPr>
            <p:cNvSpPr/>
            <p:nvPr/>
          </p:nvSpPr>
          <p:spPr bwMode="auto">
            <a:xfrm>
              <a:off x="1351367" y="1785158"/>
              <a:ext cx="4706532" cy="42881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199403A-2457-B90C-2146-9E2E758165D9}"/>
                </a:ext>
              </a:extLst>
            </p:cNvPr>
            <p:cNvSpPr txBox="1"/>
            <p:nvPr/>
          </p:nvSpPr>
          <p:spPr>
            <a:xfrm>
              <a:off x="1463993" y="1849040"/>
              <a:ext cx="354996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ROOT CAUSE – Job / System Factors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48234B-FC7B-755A-1B6F-848A48E8B0E7}"/>
                </a:ext>
              </a:extLst>
            </p:cNvPr>
            <p:cNvSpPr txBox="1"/>
            <p:nvPr/>
          </p:nvSpPr>
          <p:spPr>
            <a:xfrm>
              <a:off x="1463993" y="2287541"/>
              <a:ext cx="4316729" cy="23421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A bent mandrel incident occurred 8 years prior while running a 7 5/8" liner on another rig. Following the event, miscommunication led to incorrect assumptions regarding the use of the overdrive system for this liner size. </a:t>
              </a:r>
            </a:p>
            <a:p>
              <a:pPr marL="0" marR="0" lvl="0" indent="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As a result, corrective actions from previous similar incidents were not embedded into operational practices. This exposed gaps in the Lessons Learned system.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9D89D6E-F77F-568D-72D8-DB8DAC6E7FAB}"/>
              </a:ext>
            </a:extLst>
          </p:cNvPr>
          <p:cNvGrpSpPr/>
          <p:nvPr/>
        </p:nvGrpSpPr>
        <p:grpSpPr>
          <a:xfrm>
            <a:off x="6256020" y="1785158"/>
            <a:ext cx="5139690" cy="2489662"/>
            <a:chOff x="6256020" y="1785158"/>
            <a:chExt cx="5139690" cy="24896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B0811CB-E0DD-6386-EF01-7C3C78E1F112}"/>
                </a:ext>
              </a:extLst>
            </p:cNvPr>
            <p:cNvSpPr/>
            <p:nvPr/>
          </p:nvSpPr>
          <p:spPr bwMode="auto">
            <a:xfrm>
              <a:off x="6256020" y="2196638"/>
              <a:ext cx="5139690" cy="20781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4B331F-2C00-7628-744C-291E4A715C2A}"/>
                </a:ext>
              </a:extLst>
            </p:cNvPr>
            <p:cNvSpPr/>
            <p:nvPr/>
          </p:nvSpPr>
          <p:spPr bwMode="auto">
            <a:xfrm>
              <a:off x="6256020" y="1785158"/>
              <a:ext cx="5139690" cy="4288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47D12E-28B3-31D4-6F1D-1E0E45B122B0}"/>
                </a:ext>
              </a:extLst>
            </p:cNvPr>
            <p:cNvSpPr txBox="1"/>
            <p:nvPr/>
          </p:nvSpPr>
          <p:spPr>
            <a:xfrm>
              <a:off x="6368647" y="1849040"/>
              <a:ext cx="354996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RECOMMENDATIONS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230028-CA2A-9431-06A0-5BE53AD7D0C7}"/>
                </a:ext>
              </a:extLst>
            </p:cNvPr>
            <p:cNvSpPr txBox="1"/>
            <p:nvPr/>
          </p:nvSpPr>
          <p:spPr>
            <a:xfrm>
              <a:off x="6367462" y="2287541"/>
              <a:ext cx="4822507" cy="136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defTabSz="1218987"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Conduct a gap analysis and enhance the Lessons Learned process by implementing a centralized, structured, and trackable system. </a:t>
              </a:r>
            </a:p>
            <a:p>
              <a:pPr marL="285750" indent="-285750" defTabSz="1218987"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Integrate measurable KPIs to monitor system adoption, procedural alignment, and reduction of repeat events.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DFF89F6-7BCE-09A3-426C-3A8E336AC83D}"/>
              </a:ext>
            </a:extLst>
          </p:cNvPr>
          <p:cNvGrpSpPr/>
          <p:nvPr/>
        </p:nvGrpSpPr>
        <p:grpSpPr>
          <a:xfrm>
            <a:off x="420257" y="5647839"/>
            <a:ext cx="710780" cy="935182"/>
            <a:chOff x="420257" y="5647839"/>
            <a:chExt cx="710780" cy="93518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F4E5B3A-76F6-72BA-A020-2E05F9056F5D}"/>
                </a:ext>
              </a:extLst>
            </p:cNvPr>
            <p:cNvSpPr/>
            <p:nvPr/>
          </p:nvSpPr>
          <p:spPr bwMode="auto">
            <a:xfrm>
              <a:off x="420257" y="5647839"/>
              <a:ext cx="710780" cy="93518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35" name="Picture 46" descr="DROPS">
              <a:extLst>
                <a:ext uri="{FF2B5EF4-FFF2-40B4-BE49-F238E27FC236}">
                  <a16:creationId xmlns:a16="http://schemas.microsoft.com/office/drawing/2014/main" id="{D59ABEEB-DCCC-42F7-F97F-345D3FAA2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81" y="5751889"/>
              <a:ext cx="566134" cy="73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CDE14F7-69FC-B4E7-DB34-C216591C8E5B}"/>
              </a:ext>
            </a:extLst>
          </p:cNvPr>
          <p:cNvSpPr txBox="1"/>
          <p:nvPr/>
        </p:nvSpPr>
        <p:spPr>
          <a:xfrm>
            <a:off x="1250061" y="6342926"/>
            <a:ext cx="10544542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pitchFamily="20" charset="-128"/>
                <a:cs typeface="+mn-cs"/>
              </a:rPr>
              <a:t>LEARNING FROM INCIDENTS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07A43F6-5EBD-EB21-0023-407AF0871B0A}"/>
              </a:ext>
            </a:extLst>
          </p:cNvPr>
          <p:cNvGrpSpPr/>
          <p:nvPr/>
        </p:nvGrpSpPr>
        <p:grpSpPr>
          <a:xfrm>
            <a:off x="1351367" y="4922293"/>
            <a:ext cx="10044343" cy="1127996"/>
            <a:chOff x="1351367" y="4363599"/>
            <a:chExt cx="10044343" cy="112799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BD05D53-5E92-F1F1-ABD8-DD7C94A8F680}"/>
                </a:ext>
              </a:extLst>
            </p:cNvPr>
            <p:cNvSpPr/>
            <p:nvPr/>
          </p:nvSpPr>
          <p:spPr bwMode="auto">
            <a:xfrm>
              <a:off x="1351367" y="4363599"/>
              <a:ext cx="1060363" cy="112799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4705F0B-6789-7A18-0FE4-70DC853A9FBB}"/>
                </a:ext>
              </a:extLst>
            </p:cNvPr>
            <p:cNvSpPr txBox="1"/>
            <p:nvPr/>
          </p:nvSpPr>
          <p:spPr>
            <a:xfrm>
              <a:off x="1406844" y="4427481"/>
              <a:ext cx="8058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i="0" u="none" strike="noStrike" kern="1200" cap="none" spc="0" normalizeH="0" baseline="0" noProof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HPF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4BCE40-8BBD-7E59-BD79-34F54E41C5C1}"/>
                </a:ext>
              </a:extLst>
            </p:cNvPr>
            <p:cNvSpPr txBox="1"/>
            <p:nvPr/>
          </p:nvSpPr>
          <p:spPr>
            <a:xfrm>
              <a:off x="1421511" y="4860802"/>
              <a:ext cx="990219" cy="46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1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ヒラギノ角ゴ Pro W3" pitchFamily="20" charset="-128"/>
                  <a:cs typeface="+mn-cs"/>
                </a:rPr>
                <a:t>HUMAN PERFORMANCE FACTORS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CD6DD1A-B297-4D84-2295-7E90D6B0C9E5}"/>
                </a:ext>
              </a:extLst>
            </p:cNvPr>
            <p:cNvSpPr/>
            <p:nvPr/>
          </p:nvSpPr>
          <p:spPr bwMode="auto">
            <a:xfrm>
              <a:off x="2402927" y="4363599"/>
              <a:ext cx="8992783" cy="11279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65D3EC3-EA9A-10BC-9E21-2250AC61A1E8}"/>
                </a:ext>
              </a:extLst>
            </p:cNvPr>
            <p:cNvSpPr txBox="1"/>
            <p:nvPr/>
          </p:nvSpPr>
          <p:spPr>
            <a:xfrm>
              <a:off x="2492693" y="4463017"/>
              <a:ext cx="8697276" cy="315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Previous incident learnings not revisited - 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Memory gap, lessons not embedded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288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0D3D9-6482-A1CD-B468-379AB8694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637EB0D7-4675-3C68-3E8C-559D22C76478}"/>
              </a:ext>
            </a:extLst>
          </p:cNvPr>
          <p:cNvGrpSpPr/>
          <p:nvPr/>
        </p:nvGrpSpPr>
        <p:grpSpPr>
          <a:xfrm>
            <a:off x="-108856" y="0"/>
            <a:ext cx="12302564" cy="7840436"/>
            <a:chOff x="1968586" y="0"/>
            <a:chExt cx="10228796" cy="784043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E3A032C-DFE2-3D18-8763-FEB0D1326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524"/>
            <a:stretch>
              <a:fillRect/>
            </a:stretch>
          </p:blipFill>
          <p:spPr>
            <a:xfrm>
              <a:off x="1991188" y="0"/>
              <a:ext cx="10206194" cy="7840436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8502B7-E362-DD5C-E32D-4E171AC27DE3}"/>
                </a:ext>
              </a:extLst>
            </p:cNvPr>
            <p:cNvSpPr/>
            <p:nvPr/>
          </p:nvSpPr>
          <p:spPr bwMode="auto">
            <a:xfrm>
              <a:off x="1968586" y="0"/>
              <a:ext cx="10223414" cy="6858000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3072DF89-8CE2-FE83-2967-41B541BA7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81" y="446026"/>
            <a:ext cx="9642157" cy="572603"/>
          </a:xfrm>
        </p:spPr>
        <p:txBody>
          <a:bodyPr/>
          <a:lstStyle/>
          <a:p>
            <a:r>
              <a:rPr lang="en-GB" sz="2400">
                <a:solidFill>
                  <a:schemeClr val="tx1"/>
                </a:solidFill>
              </a:rPr>
              <a:t>Causes and Recommendations </a:t>
            </a:r>
            <a:r>
              <a:rPr lang="en-GB" sz="1800" b="0">
                <a:solidFill>
                  <a:schemeClr val="tx1"/>
                </a:solidFill>
              </a:rPr>
              <a:t>SYSTEM &amp; ADMINISTRATIVE CONTROLS</a:t>
            </a:r>
            <a:endParaRPr lang="en-GB" sz="2400" b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EAE3CE-7FC6-3F5E-A193-F224CB05F68F}"/>
              </a:ext>
            </a:extLst>
          </p:cNvPr>
          <p:cNvSpPr/>
          <p:nvPr/>
        </p:nvSpPr>
        <p:spPr bwMode="auto">
          <a:xfrm>
            <a:off x="1351366" y="1019991"/>
            <a:ext cx="10044344" cy="703118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04F69-7F3B-5BA6-DD3E-79C680E61770}"/>
              </a:ext>
            </a:extLst>
          </p:cNvPr>
          <p:cNvSpPr txBox="1"/>
          <p:nvPr/>
        </p:nvSpPr>
        <p:spPr>
          <a:xfrm>
            <a:off x="1463992" y="1083873"/>
            <a:ext cx="7745321" cy="559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IMMEDIATE CAUSE: Failure to Follow Procedure / Instruction.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 The Driller failed to ensure people were out of the red zone before moving the equipment.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C005DFB-5D88-C6D4-3B4A-EEB2DB8E18FD}"/>
              </a:ext>
            </a:extLst>
          </p:cNvPr>
          <p:cNvGrpSpPr/>
          <p:nvPr/>
        </p:nvGrpSpPr>
        <p:grpSpPr>
          <a:xfrm>
            <a:off x="1351367" y="1785158"/>
            <a:ext cx="4706532" cy="2346786"/>
            <a:chOff x="1351367" y="1785158"/>
            <a:chExt cx="4706532" cy="234678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B5B73A0-F0CE-91C9-5915-5338B6B9BC46}"/>
                </a:ext>
              </a:extLst>
            </p:cNvPr>
            <p:cNvSpPr/>
            <p:nvPr/>
          </p:nvSpPr>
          <p:spPr bwMode="auto">
            <a:xfrm>
              <a:off x="1351367" y="2196638"/>
              <a:ext cx="4706532" cy="193530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500E2B9-1627-658E-6F7A-4978A43B12E6}"/>
                </a:ext>
              </a:extLst>
            </p:cNvPr>
            <p:cNvSpPr/>
            <p:nvPr/>
          </p:nvSpPr>
          <p:spPr bwMode="auto">
            <a:xfrm>
              <a:off x="1351367" y="1785158"/>
              <a:ext cx="4706532" cy="42881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C56A838-2E56-5091-8F66-484344DB5EF6}"/>
                </a:ext>
              </a:extLst>
            </p:cNvPr>
            <p:cNvSpPr txBox="1"/>
            <p:nvPr/>
          </p:nvSpPr>
          <p:spPr>
            <a:xfrm>
              <a:off x="1463993" y="1849040"/>
              <a:ext cx="354996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ROOT CAUSE – Job / System Factors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3A556C-BB43-858D-83D2-BC1BAE112D82}"/>
                </a:ext>
              </a:extLst>
            </p:cNvPr>
            <p:cNvSpPr txBox="1"/>
            <p:nvPr/>
          </p:nvSpPr>
          <p:spPr>
            <a:xfrm>
              <a:off x="1463993" y="2287541"/>
              <a:ext cx="4316729" cy="10468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Red Zone (RZ) management procedure outlines protocols for controlled entry but 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lacks a mandatory two-way communication step to confirm exit prior to equipment movement.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B6574E5-68C3-0F77-A0D3-3ACEEE82FF86}"/>
              </a:ext>
            </a:extLst>
          </p:cNvPr>
          <p:cNvGrpSpPr/>
          <p:nvPr/>
        </p:nvGrpSpPr>
        <p:grpSpPr>
          <a:xfrm>
            <a:off x="6256020" y="1785158"/>
            <a:ext cx="5139690" cy="3662683"/>
            <a:chOff x="6256020" y="1785158"/>
            <a:chExt cx="5139690" cy="366268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BB8913B-092D-3CB5-B54B-1372301D1991}"/>
                </a:ext>
              </a:extLst>
            </p:cNvPr>
            <p:cNvSpPr/>
            <p:nvPr/>
          </p:nvSpPr>
          <p:spPr bwMode="auto">
            <a:xfrm>
              <a:off x="6256020" y="2196639"/>
              <a:ext cx="5139690" cy="32512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2A96A0C-0C3F-C20D-83AC-FD06C194DFFC}"/>
                </a:ext>
              </a:extLst>
            </p:cNvPr>
            <p:cNvSpPr/>
            <p:nvPr/>
          </p:nvSpPr>
          <p:spPr bwMode="auto">
            <a:xfrm>
              <a:off x="6256020" y="1785158"/>
              <a:ext cx="5139690" cy="4288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22216B-7528-E5C0-CDD3-C058DEB35EBA}"/>
                </a:ext>
              </a:extLst>
            </p:cNvPr>
            <p:cNvSpPr txBox="1"/>
            <p:nvPr/>
          </p:nvSpPr>
          <p:spPr>
            <a:xfrm>
              <a:off x="6368647" y="1849040"/>
              <a:ext cx="354996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RECOMMENDATIONS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B9A636E-D420-A946-98B4-A4C186C75266}"/>
                </a:ext>
              </a:extLst>
            </p:cNvPr>
            <p:cNvSpPr txBox="1"/>
            <p:nvPr/>
          </p:nvSpPr>
          <p:spPr>
            <a:xfrm>
              <a:off x="6367462" y="2287541"/>
              <a:ext cx="4822507" cy="2983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defTabSz="1218987"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Revise Red Zone Management Procedure to include Red Zone matrix, mandate standardized two-way communication for entry and exit, </a:t>
              </a:r>
            </a:p>
            <a:p>
              <a:pPr marL="285750" indent="-285750" defTabSz="1218987"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Conduct refresher sessions and drills for all personnel on these protocols</a:t>
              </a:r>
            </a:p>
            <a:p>
              <a:pPr marL="285750" indent="-285750" defTabSz="1218987"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Drill Crew to use radio communication as primary method of communication to support entry / exit confirmation. and send feedback to management team on the outcome to follow up.</a:t>
              </a:r>
            </a:p>
            <a:p>
              <a:pPr marL="285750" indent="-285750" defTabSz="1218987"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GB" sz="1400" b="0">
                  <a:solidFill>
                    <a:schemeClr val="tx1"/>
                  </a:solidFill>
                  <a:latin typeface="Arial"/>
                  <a:ea typeface="ヒラギノ角ゴ Pro W3"/>
                </a:rPr>
                <a:t>Include adherence checks in routine self-verification audits.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FA951D6-7C01-D5C2-4DDA-A6F2D70FF179}"/>
              </a:ext>
            </a:extLst>
          </p:cNvPr>
          <p:cNvGrpSpPr/>
          <p:nvPr/>
        </p:nvGrpSpPr>
        <p:grpSpPr>
          <a:xfrm>
            <a:off x="420257" y="5647839"/>
            <a:ext cx="710780" cy="935182"/>
            <a:chOff x="420257" y="5647839"/>
            <a:chExt cx="710780" cy="93518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AA3DA6E-E1C6-49AA-EEE7-A015850425F9}"/>
                </a:ext>
              </a:extLst>
            </p:cNvPr>
            <p:cNvSpPr/>
            <p:nvPr/>
          </p:nvSpPr>
          <p:spPr bwMode="auto">
            <a:xfrm>
              <a:off x="420257" y="5647839"/>
              <a:ext cx="710780" cy="93518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35" name="Picture 46" descr="DROPS">
              <a:extLst>
                <a:ext uri="{FF2B5EF4-FFF2-40B4-BE49-F238E27FC236}">
                  <a16:creationId xmlns:a16="http://schemas.microsoft.com/office/drawing/2014/main" id="{389C1DB3-43C3-7B7E-0CF2-E8B8B5F46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81" y="5751889"/>
              <a:ext cx="566134" cy="73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7078D6B-BEF6-E4EE-8E46-04B5C6365EBC}"/>
              </a:ext>
            </a:extLst>
          </p:cNvPr>
          <p:cNvSpPr txBox="1"/>
          <p:nvPr/>
        </p:nvSpPr>
        <p:spPr>
          <a:xfrm>
            <a:off x="1250061" y="6342926"/>
            <a:ext cx="10544542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pitchFamily="20" charset="-128"/>
                <a:cs typeface="+mn-cs"/>
              </a:rPr>
              <a:t>LEARNING FROM INCIDENTS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650CC77-FD08-04A1-8FD2-5FF44E130CC3}"/>
              </a:ext>
            </a:extLst>
          </p:cNvPr>
          <p:cNvGrpSpPr/>
          <p:nvPr/>
        </p:nvGrpSpPr>
        <p:grpSpPr>
          <a:xfrm>
            <a:off x="1351366" y="4319845"/>
            <a:ext cx="4706533" cy="1127996"/>
            <a:chOff x="1351367" y="4363599"/>
            <a:chExt cx="4706533" cy="112799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573599-B6F4-30E0-581A-2C7E593CF463}"/>
                </a:ext>
              </a:extLst>
            </p:cNvPr>
            <p:cNvSpPr/>
            <p:nvPr/>
          </p:nvSpPr>
          <p:spPr bwMode="auto">
            <a:xfrm>
              <a:off x="1351367" y="4363599"/>
              <a:ext cx="1060363" cy="112799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FD6B97-CB9C-44DF-8663-3A7A79D9DE03}"/>
                </a:ext>
              </a:extLst>
            </p:cNvPr>
            <p:cNvSpPr txBox="1"/>
            <p:nvPr/>
          </p:nvSpPr>
          <p:spPr>
            <a:xfrm>
              <a:off x="1406844" y="4427481"/>
              <a:ext cx="8058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i="0" u="none" strike="noStrike" kern="1200" cap="none" spc="0" normalizeH="0" baseline="0" noProof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HPF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70F9D7D-DA1F-080F-7948-651F0FDEEE9F}"/>
                </a:ext>
              </a:extLst>
            </p:cNvPr>
            <p:cNvSpPr txBox="1"/>
            <p:nvPr/>
          </p:nvSpPr>
          <p:spPr>
            <a:xfrm>
              <a:off x="1421511" y="4860802"/>
              <a:ext cx="990219" cy="46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1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ヒラギノ角ゴ Pro W3" pitchFamily="20" charset="-128"/>
                  <a:cs typeface="+mn-cs"/>
                </a:rPr>
                <a:t>HUMAN PERFORMANCE FACTORS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9604E2D-833E-2674-C8C2-0A6FF2297E65}"/>
                </a:ext>
              </a:extLst>
            </p:cNvPr>
            <p:cNvSpPr/>
            <p:nvPr/>
          </p:nvSpPr>
          <p:spPr bwMode="auto">
            <a:xfrm>
              <a:off x="2402928" y="4363599"/>
              <a:ext cx="3654972" cy="11279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6D731E9-AEC8-E1E1-4CA1-9ECD5E21CBDF}"/>
                </a:ext>
              </a:extLst>
            </p:cNvPr>
            <p:cNvSpPr txBox="1"/>
            <p:nvPr/>
          </p:nvSpPr>
          <p:spPr>
            <a:xfrm>
              <a:off x="2492693" y="4463017"/>
              <a:ext cx="3443288" cy="8032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Task fixation and reliance on hand signals over radios 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reduced focus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 on monitoring people in the red zone.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278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DD66A-323E-17C0-C60F-7C9002952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9897137-FFF7-34D9-CFD4-3C7DDFC87131}"/>
              </a:ext>
            </a:extLst>
          </p:cNvPr>
          <p:cNvGrpSpPr/>
          <p:nvPr/>
        </p:nvGrpSpPr>
        <p:grpSpPr>
          <a:xfrm>
            <a:off x="-108856" y="0"/>
            <a:ext cx="12302564" cy="7840436"/>
            <a:chOff x="1968586" y="0"/>
            <a:chExt cx="10228796" cy="784043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22940B5-6318-92AE-E5F7-988A7ED55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524"/>
            <a:stretch>
              <a:fillRect/>
            </a:stretch>
          </p:blipFill>
          <p:spPr>
            <a:xfrm>
              <a:off x="1991188" y="0"/>
              <a:ext cx="10206194" cy="7840436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87CC3C7-8E02-ADD6-B8BE-1FA1D1307CCA}"/>
                </a:ext>
              </a:extLst>
            </p:cNvPr>
            <p:cNvSpPr/>
            <p:nvPr/>
          </p:nvSpPr>
          <p:spPr bwMode="auto">
            <a:xfrm>
              <a:off x="1968586" y="0"/>
              <a:ext cx="10223414" cy="6858000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ヒラギノ角ゴ Pro W3" pitchFamily="20" charset="-128"/>
                <a:cs typeface="+mn-cs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A88FCEB-53A1-8191-1C14-90A24C4A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81" y="446026"/>
            <a:ext cx="9642157" cy="572603"/>
          </a:xfrm>
        </p:spPr>
        <p:txBody>
          <a:bodyPr/>
          <a:lstStyle/>
          <a:p>
            <a:r>
              <a:rPr lang="en-GB" sz="2400">
                <a:solidFill>
                  <a:schemeClr val="tx1"/>
                </a:solidFill>
              </a:rPr>
              <a:t>Causes and Recommendations </a:t>
            </a:r>
            <a:r>
              <a:rPr lang="en-GB" sz="1800" b="0">
                <a:solidFill>
                  <a:schemeClr val="tx1"/>
                </a:solidFill>
              </a:rPr>
              <a:t>SYSTEM &amp; ADMINISTRATIVE CONTROLS</a:t>
            </a:r>
            <a:endParaRPr lang="en-GB" sz="2400" b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7692C3-3C1E-2115-52A5-5048ED279B25}"/>
              </a:ext>
            </a:extLst>
          </p:cNvPr>
          <p:cNvSpPr/>
          <p:nvPr/>
        </p:nvSpPr>
        <p:spPr bwMode="auto">
          <a:xfrm>
            <a:off x="1351366" y="1019991"/>
            <a:ext cx="10044344" cy="703118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ヒラギノ角ゴ Pro W3" pitchFamily="20" charset="-128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51453C-0E8E-9E5C-6876-209474EBA169}"/>
              </a:ext>
            </a:extLst>
          </p:cNvPr>
          <p:cNvSpPr txBox="1"/>
          <p:nvPr/>
        </p:nvSpPr>
        <p:spPr>
          <a:xfrm>
            <a:off x="1463992" y="1083873"/>
            <a:ext cx="7745321" cy="559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IMMEDIATE CAUSE: Failure to Follow Procedure / Instruction.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 The Driller failed to ensure people were out of the red zone before moving the equipment.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5445E95-BB94-A89B-9A3A-5D94B9415801}"/>
              </a:ext>
            </a:extLst>
          </p:cNvPr>
          <p:cNvGrpSpPr/>
          <p:nvPr/>
        </p:nvGrpSpPr>
        <p:grpSpPr>
          <a:xfrm>
            <a:off x="1351367" y="1785158"/>
            <a:ext cx="4706532" cy="3662682"/>
            <a:chOff x="1351367" y="1785158"/>
            <a:chExt cx="4706532" cy="366268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C73181F-4875-2254-2CEF-95165B944331}"/>
                </a:ext>
              </a:extLst>
            </p:cNvPr>
            <p:cNvSpPr/>
            <p:nvPr/>
          </p:nvSpPr>
          <p:spPr bwMode="auto">
            <a:xfrm>
              <a:off x="1351367" y="2196638"/>
              <a:ext cx="4706532" cy="32512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ヒラギノ角ゴ Pro W3" pitchFamily="20" charset="-128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603878-65C1-67A3-5F39-500B0AB81E84}"/>
                </a:ext>
              </a:extLst>
            </p:cNvPr>
            <p:cNvSpPr/>
            <p:nvPr/>
          </p:nvSpPr>
          <p:spPr bwMode="auto">
            <a:xfrm>
              <a:off x="1351367" y="1785158"/>
              <a:ext cx="4706532" cy="42881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ヒラギノ角ゴ Pro W3" pitchFamily="20" charset="-128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3A4B0A-E903-7D98-ED39-8B0BBDE456EF}"/>
                </a:ext>
              </a:extLst>
            </p:cNvPr>
            <p:cNvSpPr txBox="1"/>
            <p:nvPr/>
          </p:nvSpPr>
          <p:spPr>
            <a:xfrm>
              <a:off x="1463993" y="1849040"/>
              <a:ext cx="354996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ADDITIONAL FINDINGS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860E3A8-D844-71D7-7633-B54FF2E9D249}"/>
                </a:ext>
              </a:extLst>
            </p:cNvPr>
            <p:cNvSpPr txBox="1"/>
            <p:nvPr/>
          </p:nvSpPr>
          <p:spPr>
            <a:xfrm>
              <a:off x="1463993" y="2287541"/>
              <a:ext cx="4316729" cy="26627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Dynamic Red Zone Management System did not trigger an alarm because the allowable number of people in the zone was not exceeded. </a:t>
              </a:r>
            </a:p>
            <a:p>
              <a:pPr lvl="0" defTabSz="1218987"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Tx/>
                <a:buNone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The dynamic reset </a:t>
              </a:r>
              <a:r>
                <a:rPr lang="en-GB" sz="1400" b="0">
                  <a:solidFill>
                    <a:prstClr val="black"/>
                  </a:solidFill>
                  <a:latin typeface="Arial"/>
                  <a:ea typeface="ヒラギノ角ゴ Pro W3"/>
                </a:rPr>
                <a:t>feature that would trigger the alarm by resetting the number to 0 due to equipment movement had 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not been integrated with the drilling equipment.</a:t>
              </a:r>
            </a:p>
            <a:p>
              <a:pPr marL="0" marR="0" lvl="0" indent="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Note: Red Zone Management technology was not reliable at the time of the incident due to concerns from previously reported false detections</a:t>
              </a:r>
              <a:r>
                <a:rPr kumimoji="0" lang="en-GB" sz="14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.</a:t>
              </a:r>
              <a:endParaRPr kumimoji="0" lang="en-GB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1CA8095-D820-4D89-F70E-334442178103}"/>
              </a:ext>
            </a:extLst>
          </p:cNvPr>
          <p:cNvGrpSpPr/>
          <p:nvPr/>
        </p:nvGrpSpPr>
        <p:grpSpPr>
          <a:xfrm>
            <a:off x="6256020" y="1785158"/>
            <a:ext cx="5139690" cy="3662683"/>
            <a:chOff x="6256020" y="1785158"/>
            <a:chExt cx="5139690" cy="366268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FA854CF-3D5B-BFF5-9301-214B5A1B25B5}"/>
                </a:ext>
              </a:extLst>
            </p:cNvPr>
            <p:cNvSpPr/>
            <p:nvPr/>
          </p:nvSpPr>
          <p:spPr bwMode="auto">
            <a:xfrm>
              <a:off x="6256020" y="2196639"/>
              <a:ext cx="5139690" cy="32512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ヒラギノ角ゴ Pro W3" pitchFamily="20" charset="-128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07FD4AD-0492-2C68-F6D9-A7CC1746E32B}"/>
                </a:ext>
              </a:extLst>
            </p:cNvPr>
            <p:cNvSpPr/>
            <p:nvPr/>
          </p:nvSpPr>
          <p:spPr bwMode="auto">
            <a:xfrm>
              <a:off x="6256020" y="1785158"/>
              <a:ext cx="5139690" cy="4288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ヒラギノ角ゴ Pro W3" pitchFamily="20" charset="-128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1CC09C-799D-7781-33D0-D56ED6ACE73B}"/>
                </a:ext>
              </a:extLst>
            </p:cNvPr>
            <p:cNvSpPr txBox="1"/>
            <p:nvPr/>
          </p:nvSpPr>
          <p:spPr>
            <a:xfrm>
              <a:off x="6368647" y="1849040"/>
              <a:ext cx="354996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RECOMMENDATIONS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82AD07C-13FA-6592-4D43-F325A5B1ABF8}"/>
                </a:ext>
              </a:extLst>
            </p:cNvPr>
            <p:cNvSpPr txBox="1"/>
            <p:nvPr/>
          </p:nvSpPr>
          <p:spPr>
            <a:xfrm>
              <a:off x="6367462" y="2287541"/>
              <a:ext cx="4822507" cy="5595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Implement OEM integration to achieve Dynamic Red Zone </a:t>
              </a:r>
              <a:r>
                <a:rPr kumimoji="0" lang="en-GB" sz="14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syste</a:t>
              </a:r>
              <a:r>
                <a:rPr lang="en-GB" sz="1400" b="0">
                  <a:solidFill>
                    <a:prstClr val="black"/>
                  </a:solidFill>
                  <a:latin typeface="Arial"/>
                  <a:ea typeface="ヒラギノ角ゴ Pro W3"/>
                </a:rPr>
                <a:t>m.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 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3E6B847-E44A-4F22-0C85-4873AE6DAFAF}"/>
              </a:ext>
            </a:extLst>
          </p:cNvPr>
          <p:cNvGrpSpPr/>
          <p:nvPr/>
        </p:nvGrpSpPr>
        <p:grpSpPr>
          <a:xfrm>
            <a:off x="420257" y="5647839"/>
            <a:ext cx="710780" cy="935182"/>
            <a:chOff x="420257" y="5647839"/>
            <a:chExt cx="710780" cy="93518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9CB537D-EFEB-1712-EBBD-79158EC655F2}"/>
                </a:ext>
              </a:extLst>
            </p:cNvPr>
            <p:cNvSpPr/>
            <p:nvPr/>
          </p:nvSpPr>
          <p:spPr bwMode="auto">
            <a:xfrm>
              <a:off x="420257" y="5647839"/>
              <a:ext cx="710780" cy="93518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ヒラギノ角ゴ Pro W3" pitchFamily="20" charset="-128"/>
                <a:cs typeface="+mn-cs"/>
              </a:endParaRPr>
            </a:p>
          </p:txBody>
        </p:sp>
        <p:pic>
          <p:nvPicPr>
            <p:cNvPr id="35" name="Picture 46" descr="DROPS">
              <a:extLst>
                <a:ext uri="{FF2B5EF4-FFF2-40B4-BE49-F238E27FC236}">
                  <a16:creationId xmlns:a16="http://schemas.microsoft.com/office/drawing/2014/main" id="{FEFB77AA-1D54-99BE-5B44-2C94FA8987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81" y="5751889"/>
              <a:ext cx="566134" cy="73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EDC0D70-32D6-F77D-A3DB-C114613ED212}"/>
              </a:ext>
            </a:extLst>
          </p:cNvPr>
          <p:cNvSpPr txBox="1"/>
          <p:nvPr/>
        </p:nvSpPr>
        <p:spPr>
          <a:xfrm>
            <a:off x="1250061" y="6342926"/>
            <a:ext cx="10544542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pitchFamily="20" charset="-128"/>
                <a:cs typeface="+mn-cs"/>
              </a:rPr>
              <a:t>LEARNING FROM INCIDENTS </a:t>
            </a:r>
          </a:p>
        </p:txBody>
      </p:sp>
    </p:spTree>
    <p:extLst>
      <p:ext uri="{BB962C8B-B14F-4D97-AF65-F5344CB8AC3E}">
        <p14:creationId xmlns:p14="http://schemas.microsoft.com/office/powerpoint/2010/main" val="158371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AE8DA-FECE-D5D6-BF98-BB4928293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C33C761-C336-3741-C7A1-C8DB423A2BBA}"/>
              </a:ext>
            </a:extLst>
          </p:cNvPr>
          <p:cNvGrpSpPr/>
          <p:nvPr/>
        </p:nvGrpSpPr>
        <p:grpSpPr>
          <a:xfrm>
            <a:off x="-108856" y="0"/>
            <a:ext cx="12302564" cy="7840436"/>
            <a:chOff x="1968586" y="0"/>
            <a:chExt cx="10228796" cy="784043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35E14F5-99A2-C670-5AEA-4F5C6FD41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524"/>
            <a:stretch>
              <a:fillRect/>
            </a:stretch>
          </p:blipFill>
          <p:spPr>
            <a:xfrm>
              <a:off x="1991188" y="0"/>
              <a:ext cx="10206194" cy="7840436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6843566-6E4B-92B7-E880-1913FD3ACD82}"/>
                </a:ext>
              </a:extLst>
            </p:cNvPr>
            <p:cNvSpPr/>
            <p:nvPr/>
          </p:nvSpPr>
          <p:spPr bwMode="auto">
            <a:xfrm>
              <a:off x="1968586" y="0"/>
              <a:ext cx="10223414" cy="6858000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9F488E24-D353-77A3-A65F-AD0B95B12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81" y="446026"/>
            <a:ext cx="9642157" cy="572603"/>
          </a:xfrm>
        </p:spPr>
        <p:txBody>
          <a:bodyPr/>
          <a:lstStyle/>
          <a:p>
            <a:r>
              <a:rPr lang="en-GB" sz="2400">
                <a:solidFill>
                  <a:schemeClr val="tx1"/>
                </a:solidFill>
              </a:rPr>
              <a:t>Causes and Recommendations </a:t>
            </a:r>
            <a:r>
              <a:rPr lang="en-GB" sz="1800" b="0">
                <a:solidFill>
                  <a:schemeClr val="tx1"/>
                </a:solidFill>
              </a:rPr>
              <a:t>SYSTEM &amp; ADMINISTRATIVE CONTROLS</a:t>
            </a:r>
            <a:endParaRPr lang="en-GB" sz="2400" b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4803FC-7166-E6D9-9826-DFD5E354E10D}"/>
              </a:ext>
            </a:extLst>
          </p:cNvPr>
          <p:cNvSpPr/>
          <p:nvPr/>
        </p:nvSpPr>
        <p:spPr bwMode="auto">
          <a:xfrm>
            <a:off x="1351366" y="1019991"/>
            <a:ext cx="10044344" cy="703118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099859-CDFB-D725-3DD6-AAF833039468}"/>
              </a:ext>
            </a:extLst>
          </p:cNvPr>
          <p:cNvSpPr txBox="1"/>
          <p:nvPr/>
        </p:nvSpPr>
        <p:spPr>
          <a:xfrm>
            <a:off x="1463992" y="1083873"/>
            <a:ext cx="8812122" cy="559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IMMEDIATE CAUSE: Failure to Follow Procedure / Instruction.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 3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rd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 Party Technician / Control Unit Operator was in the Red </a:t>
            </a:r>
            <a:r>
              <a:rPr lang="en-GB" sz="1400" b="0">
                <a:solidFill>
                  <a:schemeClr val="bg1"/>
                </a:solidFill>
                <a:latin typeface="Arial"/>
                <a:ea typeface="ヒラギノ角ゴ Pro W3"/>
              </a:rPr>
              <a:t>Z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one during the Mud Saver Valve stabbing.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3182F8E-3835-A3C5-682D-985414D01345}"/>
              </a:ext>
            </a:extLst>
          </p:cNvPr>
          <p:cNvGrpSpPr/>
          <p:nvPr/>
        </p:nvGrpSpPr>
        <p:grpSpPr>
          <a:xfrm>
            <a:off x="1351367" y="1785158"/>
            <a:ext cx="4706532" cy="2496916"/>
            <a:chOff x="1351367" y="1785158"/>
            <a:chExt cx="4706532" cy="249691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61340A-F265-AE90-D3B5-C4920019A8D2}"/>
                </a:ext>
              </a:extLst>
            </p:cNvPr>
            <p:cNvSpPr/>
            <p:nvPr/>
          </p:nvSpPr>
          <p:spPr bwMode="auto">
            <a:xfrm>
              <a:off x="1351367" y="2196638"/>
              <a:ext cx="4706532" cy="20854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D78929F-4E53-826C-6A19-D154FCD3B466}"/>
                </a:ext>
              </a:extLst>
            </p:cNvPr>
            <p:cNvSpPr/>
            <p:nvPr/>
          </p:nvSpPr>
          <p:spPr bwMode="auto">
            <a:xfrm>
              <a:off x="1351367" y="1785158"/>
              <a:ext cx="4706532" cy="42881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4EABC6-2998-1964-4DC2-8E25F1CAD1A3}"/>
                </a:ext>
              </a:extLst>
            </p:cNvPr>
            <p:cNvSpPr txBox="1"/>
            <p:nvPr/>
          </p:nvSpPr>
          <p:spPr>
            <a:xfrm>
              <a:off x="1463993" y="1849040"/>
              <a:ext cx="354996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ROOT CAUSE – Job / System Factors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CBD398-5DDD-57E8-A78D-60C13E3182B3}"/>
                </a:ext>
              </a:extLst>
            </p:cNvPr>
            <p:cNvSpPr txBox="1"/>
            <p:nvPr/>
          </p:nvSpPr>
          <p:spPr>
            <a:xfrm>
              <a:off x="1463993" y="2287541"/>
              <a:ext cx="4316729" cy="16111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The 3</a:t>
              </a:r>
              <a:r>
                <a:rPr kumimoji="0" lang="en-GB" sz="1400" b="0" i="0" u="none" strike="noStrike" kern="1200" cap="none" spc="0" normalizeH="0" baseline="30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rd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 Party Technician / Control Unit Operator attempted to assist the Driller using hand signals while MSV was being stabbed into box, 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despite no procedural requirement. </a:t>
              </a:r>
            </a:p>
            <a:p>
              <a:pPr marL="0" marR="0" lvl="0" indent="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He lacked clarity regarding procedural expectations leading to confusion.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6279065-C721-6DE8-9363-9F7540230304}"/>
              </a:ext>
            </a:extLst>
          </p:cNvPr>
          <p:cNvGrpSpPr/>
          <p:nvPr/>
        </p:nvGrpSpPr>
        <p:grpSpPr>
          <a:xfrm>
            <a:off x="6256020" y="1785158"/>
            <a:ext cx="5139690" cy="2489662"/>
            <a:chOff x="6256020" y="1785158"/>
            <a:chExt cx="5139690" cy="24896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87ED3B3-0E0F-DAF0-2314-85D1FF6750C4}"/>
                </a:ext>
              </a:extLst>
            </p:cNvPr>
            <p:cNvSpPr/>
            <p:nvPr/>
          </p:nvSpPr>
          <p:spPr bwMode="auto">
            <a:xfrm>
              <a:off x="6256020" y="2196638"/>
              <a:ext cx="5139690" cy="20781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6894D94-1812-3B83-A601-55E86AF4A9B8}"/>
                </a:ext>
              </a:extLst>
            </p:cNvPr>
            <p:cNvSpPr/>
            <p:nvPr/>
          </p:nvSpPr>
          <p:spPr bwMode="auto">
            <a:xfrm>
              <a:off x="6256020" y="1785158"/>
              <a:ext cx="5139690" cy="4288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D3D0AF1-E40C-E89F-FE9D-24842070C054}"/>
                </a:ext>
              </a:extLst>
            </p:cNvPr>
            <p:cNvSpPr txBox="1"/>
            <p:nvPr/>
          </p:nvSpPr>
          <p:spPr>
            <a:xfrm>
              <a:off x="6368647" y="1849040"/>
              <a:ext cx="354996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RECOMMENDATIONS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2562FE4-4A5D-1D9B-155E-6B6095E5F9CB}"/>
                </a:ext>
              </a:extLst>
            </p:cNvPr>
            <p:cNvSpPr txBox="1"/>
            <p:nvPr/>
          </p:nvSpPr>
          <p:spPr>
            <a:xfrm>
              <a:off x="6367462" y="2287541"/>
              <a:ext cx="4822507" cy="11238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defTabSz="1218987"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Update Operational Guidelines to specify operational stages requiring Control Unit Operator involvement.</a:t>
              </a:r>
            </a:p>
            <a:p>
              <a:pPr marL="285750" indent="-285750" defTabSz="1218987"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GB" sz="1400" b="0">
                  <a:solidFill>
                    <a:schemeClr val="tx1"/>
                  </a:solidFill>
                  <a:latin typeface="Arial"/>
                  <a:ea typeface="ヒラギノ角ゴ Pro W3"/>
                </a:rPr>
                <a:t>C</a:t>
              </a:r>
              <a:r>
                <a:rPr kumimoji="0" lang="en-GB" sz="1400" b="0" i="0" u="none" strike="noStrike" kern="120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larify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 roles and responsibilities and communicate this to relevant personnel.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F10BD84-DA5F-8FBB-CD61-2015EFFAF4B6}"/>
              </a:ext>
            </a:extLst>
          </p:cNvPr>
          <p:cNvGrpSpPr/>
          <p:nvPr/>
        </p:nvGrpSpPr>
        <p:grpSpPr>
          <a:xfrm>
            <a:off x="420257" y="5647839"/>
            <a:ext cx="710780" cy="935182"/>
            <a:chOff x="420257" y="5647839"/>
            <a:chExt cx="710780" cy="93518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57E7849-DA29-E00D-B570-CDD22965879E}"/>
                </a:ext>
              </a:extLst>
            </p:cNvPr>
            <p:cNvSpPr/>
            <p:nvPr/>
          </p:nvSpPr>
          <p:spPr bwMode="auto">
            <a:xfrm>
              <a:off x="420257" y="5647839"/>
              <a:ext cx="710780" cy="93518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35" name="Picture 46" descr="DROPS">
              <a:extLst>
                <a:ext uri="{FF2B5EF4-FFF2-40B4-BE49-F238E27FC236}">
                  <a16:creationId xmlns:a16="http://schemas.microsoft.com/office/drawing/2014/main" id="{A4537B6F-B741-2FDC-B469-608BAE9FCB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81" y="5751889"/>
              <a:ext cx="566134" cy="73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9721E54-75FE-5E08-61E0-D414D98991A9}"/>
              </a:ext>
            </a:extLst>
          </p:cNvPr>
          <p:cNvSpPr txBox="1"/>
          <p:nvPr/>
        </p:nvSpPr>
        <p:spPr>
          <a:xfrm>
            <a:off x="1250061" y="6342926"/>
            <a:ext cx="10544542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pitchFamily="20" charset="-128"/>
                <a:cs typeface="+mn-cs"/>
              </a:rPr>
              <a:t>LEARNING FROM INCIDENTS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CE21DA4-DCBB-0462-4CA0-37CFB417C784}"/>
              </a:ext>
            </a:extLst>
          </p:cNvPr>
          <p:cNvGrpSpPr/>
          <p:nvPr/>
        </p:nvGrpSpPr>
        <p:grpSpPr>
          <a:xfrm>
            <a:off x="1345290" y="4482025"/>
            <a:ext cx="10044343" cy="1127996"/>
            <a:chOff x="1351367" y="4363599"/>
            <a:chExt cx="10044343" cy="112799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58CA88-B869-2DD8-4035-6DC81B984808}"/>
                </a:ext>
              </a:extLst>
            </p:cNvPr>
            <p:cNvSpPr/>
            <p:nvPr/>
          </p:nvSpPr>
          <p:spPr bwMode="auto">
            <a:xfrm>
              <a:off x="1351367" y="4363599"/>
              <a:ext cx="1060363" cy="112799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B76493B-EAC5-0E05-9848-B7023B5AF185}"/>
                </a:ext>
              </a:extLst>
            </p:cNvPr>
            <p:cNvSpPr txBox="1"/>
            <p:nvPr/>
          </p:nvSpPr>
          <p:spPr>
            <a:xfrm>
              <a:off x="1406844" y="4427481"/>
              <a:ext cx="8058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i="0" u="none" strike="noStrike" kern="1200" cap="none" spc="0" normalizeH="0" baseline="0" noProof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HPF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B61C196-A998-39A1-34F4-A3327538F02F}"/>
                </a:ext>
              </a:extLst>
            </p:cNvPr>
            <p:cNvSpPr txBox="1"/>
            <p:nvPr/>
          </p:nvSpPr>
          <p:spPr>
            <a:xfrm>
              <a:off x="1421511" y="4860802"/>
              <a:ext cx="990219" cy="46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1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ヒラギノ角ゴ Pro W3" pitchFamily="20" charset="-128"/>
                  <a:cs typeface="+mn-cs"/>
                </a:rPr>
                <a:t>HUMAN PERFORMANCE FACTORS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4786B77-172C-8C60-AC7B-E409347747D8}"/>
                </a:ext>
              </a:extLst>
            </p:cNvPr>
            <p:cNvSpPr/>
            <p:nvPr/>
          </p:nvSpPr>
          <p:spPr bwMode="auto">
            <a:xfrm>
              <a:off x="2402927" y="4363599"/>
              <a:ext cx="8992783" cy="11279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EF7239-49B0-592A-B3C5-85B323DD9BC6}"/>
                </a:ext>
              </a:extLst>
            </p:cNvPr>
            <p:cNvSpPr txBox="1"/>
            <p:nvPr/>
          </p:nvSpPr>
          <p:spPr>
            <a:xfrm>
              <a:off x="2492693" y="4463017"/>
              <a:ext cx="8697276" cy="315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Lack of clear procedural guidance and role clarity led to 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confusion, stress and miscommunication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370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0AE78-7D01-106C-21D2-EA1C747F4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9470F215-2C38-E120-EE4F-EFD9896A716D}"/>
              </a:ext>
            </a:extLst>
          </p:cNvPr>
          <p:cNvGrpSpPr/>
          <p:nvPr/>
        </p:nvGrpSpPr>
        <p:grpSpPr>
          <a:xfrm>
            <a:off x="-108856" y="0"/>
            <a:ext cx="12302564" cy="7840436"/>
            <a:chOff x="1968586" y="0"/>
            <a:chExt cx="10228796" cy="784043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0658991-1ECE-6DE7-7B0A-050DC1DDF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524"/>
            <a:stretch>
              <a:fillRect/>
            </a:stretch>
          </p:blipFill>
          <p:spPr>
            <a:xfrm>
              <a:off x="1991188" y="0"/>
              <a:ext cx="10206194" cy="7840436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BE48157-069E-43AC-CA73-4C258529065F}"/>
                </a:ext>
              </a:extLst>
            </p:cNvPr>
            <p:cNvSpPr/>
            <p:nvPr/>
          </p:nvSpPr>
          <p:spPr bwMode="auto">
            <a:xfrm>
              <a:off x="1968586" y="0"/>
              <a:ext cx="10223414" cy="6858000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ヒラギノ角ゴ Pro W3" pitchFamily="20" charset="-128"/>
                <a:cs typeface="+mn-cs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C7118A00-7DD9-5BDA-69E4-E11BA0ACB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81" y="446026"/>
            <a:ext cx="9642157" cy="572603"/>
          </a:xfrm>
        </p:spPr>
        <p:txBody>
          <a:bodyPr/>
          <a:lstStyle/>
          <a:p>
            <a:r>
              <a:rPr lang="en-GB" sz="2400">
                <a:solidFill>
                  <a:schemeClr val="tx1"/>
                </a:solidFill>
              </a:rPr>
              <a:t>Causes and Recommendations </a:t>
            </a:r>
            <a:r>
              <a:rPr lang="en-GB" sz="1800" b="0">
                <a:solidFill>
                  <a:schemeClr val="tx1"/>
                </a:solidFill>
              </a:rPr>
              <a:t>SYSTEM &amp; ADMINISTRATIVE CONTROLS</a:t>
            </a:r>
            <a:endParaRPr lang="en-GB" sz="2400" b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3EBCC6-3402-931E-6694-80C13585142C}"/>
              </a:ext>
            </a:extLst>
          </p:cNvPr>
          <p:cNvSpPr/>
          <p:nvPr/>
        </p:nvSpPr>
        <p:spPr bwMode="auto">
          <a:xfrm>
            <a:off x="1351366" y="1019991"/>
            <a:ext cx="10044344" cy="703118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ヒラギノ角ゴ Pro W3" pitchFamily="20" charset="-128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E5E8E3-F645-C38B-363F-C452C6DD6C5E}"/>
              </a:ext>
            </a:extLst>
          </p:cNvPr>
          <p:cNvSpPr txBox="1"/>
          <p:nvPr/>
        </p:nvSpPr>
        <p:spPr>
          <a:xfrm>
            <a:off x="1463992" y="1083873"/>
            <a:ext cx="8812122" cy="559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IMMEDIATE CAUSE: Improper Position for Task.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 Both the Floor Hand and the 3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rd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 Party Technician / Control Unit Operator were exposed in the Red Zone during the Mud Saver Valve stabbing.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0DE91B6-D032-7CC2-6EC7-DBB72143D618}"/>
              </a:ext>
            </a:extLst>
          </p:cNvPr>
          <p:cNvGrpSpPr/>
          <p:nvPr/>
        </p:nvGrpSpPr>
        <p:grpSpPr>
          <a:xfrm>
            <a:off x="1351367" y="1785158"/>
            <a:ext cx="4706532" cy="2327284"/>
            <a:chOff x="1351367" y="1785158"/>
            <a:chExt cx="4706532" cy="232728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F63746-2117-C706-B52C-8E95EEDED123}"/>
                </a:ext>
              </a:extLst>
            </p:cNvPr>
            <p:cNvSpPr/>
            <p:nvPr/>
          </p:nvSpPr>
          <p:spPr bwMode="auto">
            <a:xfrm>
              <a:off x="1351367" y="2196638"/>
              <a:ext cx="4706532" cy="19158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ヒラギノ角ゴ Pro W3" pitchFamily="20" charset="-128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185701-69DE-9708-22E7-C58E838E8A29}"/>
                </a:ext>
              </a:extLst>
            </p:cNvPr>
            <p:cNvSpPr/>
            <p:nvPr/>
          </p:nvSpPr>
          <p:spPr bwMode="auto">
            <a:xfrm>
              <a:off x="1351367" y="1785158"/>
              <a:ext cx="4706532" cy="42881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ヒラギノ角ゴ Pro W3" pitchFamily="20" charset="-128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CE9DC2-1FB7-60AF-449B-BC5671C8BF4A}"/>
                </a:ext>
              </a:extLst>
            </p:cNvPr>
            <p:cNvSpPr txBox="1"/>
            <p:nvPr/>
          </p:nvSpPr>
          <p:spPr>
            <a:xfrm>
              <a:off x="1463993" y="1849040"/>
              <a:ext cx="354996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ROOT CAUSE – Job / System Factors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F70D78B-13C1-008B-E870-DF20371F959F}"/>
                </a:ext>
              </a:extLst>
            </p:cNvPr>
            <p:cNvSpPr txBox="1"/>
            <p:nvPr/>
          </p:nvSpPr>
          <p:spPr>
            <a:xfrm>
              <a:off x="1463993" y="2287541"/>
              <a:ext cx="4316729" cy="8032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The 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3</a:t>
              </a:r>
              <a:r>
                <a:rPr kumimoji="0" lang="en-GB" sz="140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rd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 Party Control Unit 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was positioned in the Red Zone as per standard rig up design, with no remote-control option or protective structure.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6DB51AD-87D4-9E2F-7510-53144AD3FF65}"/>
              </a:ext>
            </a:extLst>
          </p:cNvPr>
          <p:cNvGrpSpPr/>
          <p:nvPr/>
        </p:nvGrpSpPr>
        <p:grpSpPr>
          <a:xfrm>
            <a:off x="6256020" y="1785158"/>
            <a:ext cx="5139690" cy="2327284"/>
            <a:chOff x="6256020" y="1785158"/>
            <a:chExt cx="5139690" cy="232728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7336671-F0E2-496D-B02C-25C99668B7EA}"/>
                </a:ext>
              </a:extLst>
            </p:cNvPr>
            <p:cNvSpPr/>
            <p:nvPr/>
          </p:nvSpPr>
          <p:spPr bwMode="auto">
            <a:xfrm>
              <a:off x="6256020" y="2196638"/>
              <a:ext cx="5139690" cy="19158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ヒラギノ角ゴ Pro W3" pitchFamily="20" charset="-128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68A6957-41D6-E797-10F8-451CF7FFFF56}"/>
                </a:ext>
              </a:extLst>
            </p:cNvPr>
            <p:cNvSpPr/>
            <p:nvPr/>
          </p:nvSpPr>
          <p:spPr bwMode="auto">
            <a:xfrm>
              <a:off x="6256020" y="1785158"/>
              <a:ext cx="5139690" cy="4288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ヒラギノ角ゴ Pro W3" pitchFamily="20" charset="-128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DC1513-D798-D78A-C952-D3E43039AA58}"/>
                </a:ext>
              </a:extLst>
            </p:cNvPr>
            <p:cNvSpPr txBox="1"/>
            <p:nvPr/>
          </p:nvSpPr>
          <p:spPr>
            <a:xfrm>
              <a:off x="6368647" y="1849040"/>
              <a:ext cx="354996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RECOMMENDATIONS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FBBA155-6D06-F736-FDAD-D0ECC4E5CFFC}"/>
                </a:ext>
              </a:extLst>
            </p:cNvPr>
            <p:cNvSpPr txBox="1"/>
            <p:nvPr/>
          </p:nvSpPr>
          <p:spPr>
            <a:xfrm>
              <a:off x="6367462" y="2287541"/>
              <a:ext cx="4822507" cy="1444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Evaluate potential relocation of the control unit outside the Red Zone. </a:t>
              </a:r>
            </a:p>
            <a:p>
              <a:pPr marL="285750" marR="0" lvl="0" indent="-28575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GB" sz="1400" b="0">
                  <a:solidFill>
                    <a:prstClr val="black"/>
                  </a:solidFill>
                  <a:latin typeface="Arial"/>
                  <a:ea typeface="ヒラギノ角ゴ Pro W3"/>
                </a:rPr>
                <a:t>D</a:t>
              </a:r>
              <a:r>
                <a:rPr kumimoji="0" lang="en-GB" sz="14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eliver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 a final report with an action plan, ensuring safe operation execution without restriction.</a:t>
              </a:r>
            </a:p>
            <a:p>
              <a:pPr marL="285750" marR="0" lvl="0" indent="-28575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GB" sz="1400" b="0">
                  <a:solidFill>
                    <a:prstClr val="black"/>
                  </a:solidFill>
                  <a:latin typeface="Arial"/>
                  <a:ea typeface="ヒラギノ角ゴ Pro W3"/>
                </a:rPr>
                <a:t>Assess remote-control options with 3</a:t>
              </a:r>
              <a:r>
                <a:rPr lang="en-GB" sz="1400" b="0" baseline="30000">
                  <a:solidFill>
                    <a:prstClr val="black"/>
                  </a:solidFill>
                  <a:latin typeface="Arial"/>
                  <a:ea typeface="ヒラギノ角ゴ Pro W3"/>
                </a:rPr>
                <a:t>rd</a:t>
              </a:r>
              <a:r>
                <a:rPr lang="en-GB" sz="1400" b="0">
                  <a:solidFill>
                    <a:prstClr val="black"/>
                  </a:solidFill>
                  <a:latin typeface="Arial"/>
                  <a:ea typeface="ヒラギノ角ゴ Pro W3"/>
                </a:rPr>
                <a:t> Party.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3903AEC-EB75-649D-5335-E6BC9BE8F4E0}"/>
              </a:ext>
            </a:extLst>
          </p:cNvPr>
          <p:cNvGrpSpPr/>
          <p:nvPr/>
        </p:nvGrpSpPr>
        <p:grpSpPr>
          <a:xfrm>
            <a:off x="420257" y="5647839"/>
            <a:ext cx="710780" cy="935182"/>
            <a:chOff x="420257" y="5647839"/>
            <a:chExt cx="710780" cy="93518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C091E4C-5AA6-9F69-DD69-392DBD4E0E44}"/>
                </a:ext>
              </a:extLst>
            </p:cNvPr>
            <p:cNvSpPr/>
            <p:nvPr/>
          </p:nvSpPr>
          <p:spPr bwMode="auto">
            <a:xfrm>
              <a:off x="420257" y="5647839"/>
              <a:ext cx="710780" cy="93518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ヒラギノ角ゴ Pro W3" pitchFamily="20" charset="-128"/>
                <a:cs typeface="+mn-cs"/>
              </a:endParaRPr>
            </a:p>
          </p:txBody>
        </p:sp>
        <p:pic>
          <p:nvPicPr>
            <p:cNvPr id="35" name="Picture 46" descr="DROPS">
              <a:extLst>
                <a:ext uri="{FF2B5EF4-FFF2-40B4-BE49-F238E27FC236}">
                  <a16:creationId xmlns:a16="http://schemas.microsoft.com/office/drawing/2014/main" id="{8BA86A94-1B07-90A4-9ADC-3D90C15E7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81" y="5751889"/>
              <a:ext cx="566134" cy="73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A0F62F0-4700-4B81-9813-A52332ACB018}"/>
              </a:ext>
            </a:extLst>
          </p:cNvPr>
          <p:cNvSpPr txBox="1"/>
          <p:nvPr/>
        </p:nvSpPr>
        <p:spPr>
          <a:xfrm>
            <a:off x="1250061" y="6342926"/>
            <a:ext cx="10544542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pitchFamily="20" charset="-128"/>
                <a:cs typeface="+mn-cs"/>
              </a:rPr>
              <a:t>LEARNING FROM INCIDENTS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BB330B6-EB34-4D7D-F331-A544B3322A9C}"/>
              </a:ext>
            </a:extLst>
          </p:cNvPr>
          <p:cNvGrpSpPr/>
          <p:nvPr/>
        </p:nvGrpSpPr>
        <p:grpSpPr>
          <a:xfrm>
            <a:off x="1345290" y="4290801"/>
            <a:ext cx="10044343" cy="1127996"/>
            <a:chOff x="1351367" y="4363599"/>
            <a:chExt cx="10044343" cy="112799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DC37161-43C0-550E-0EE5-65E68E1227C8}"/>
                </a:ext>
              </a:extLst>
            </p:cNvPr>
            <p:cNvSpPr/>
            <p:nvPr/>
          </p:nvSpPr>
          <p:spPr bwMode="auto">
            <a:xfrm>
              <a:off x="1351367" y="4363599"/>
              <a:ext cx="1060363" cy="112799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ヒラギノ角ゴ Pro W3" pitchFamily="20" charset="-128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7C03BAF-4A50-823A-3DCF-75B411B2FF03}"/>
                </a:ext>
              </a:extLst>
            </p:cNvPr>
            <p:cNvSpPr txBox="1"/>
            <p:nvPr/>
          </p:nvSpPr>
          <p:spPr>
            <a:xfrm>
              <a:off x="1406844" y="4427481"/>
              <a:ext cx="8058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HPF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D08A91C-A1F9-C61B-6078-22FA50DD7AE4}"/>
                </a:ext>
              </a:extLst>
            </p:cNvPr>
            <p:cNvSpPr txBox="1"/>
            <p:nvPr/>
          </p:nvSpPr>
          <p:spPr>
            <a:xfrm>
              <a:off x="1421511" y="4860802"/>
              <a:ext cx="990219" cy="46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1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ヒラギノ角ゴ Pro W3" pitchFamily="20" charset="-128"/>
                  <a:cs typeface="+mn-cs"/>
                </a:rPr>
                <a:t>HUMAN PERFORMANCE FACTORS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4B76F9E-505F-1282-3FA9-DB9FC8FAF23F}"/>
                </a:ext>
              </a:extLst>
            </p:cNvPr>
            <p:cNvSpPr/>
            <p:nvPr/>
          </p:nvSpPr>
          <p:spPr bwMode="auto">
            <a:xfrm>
              <a:off x="2402927" y="4363599"/>
              <a:ext cx="8992783" cy="11279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ヒラギノ角ゴ Pro W3" pitchFamily="20" charset="-128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2EB716-1F8E-BA1C-D00B-261BDB8B7658}"/>
                </a:ext>
              </a:extLst>
            </p:cNvPr>
            <p:cNvSpPr txBox="1"/>
            <p:nvPr/>
          </p:nvSpPr>
          <p:spPr>
            <a:xfrm>
              <a:off x="2492693" y="4463017"/>
              <a:ext cx="8697276" cy="5595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Exposure to line of fire due to equipment location, and 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reliance on human presence instead of engineering solutions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, compounded by incomplete rig-up handover.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014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3C962-25FE-AE55-F4EB-CAE5F9F78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50CAE45-B0A1-5778-1F99-F283DCA16EE6}"/>
              </a:ext>
            </a:extLst>
          </p:cNvPr>
          <p:cNvGrpSpPr/>
          <p:nvPr/>
        </p:nvGrpSpPr>
        <p:grpSpPr>
          <a:xfrm>
            <a:off x="-108856" y="0"/>
            <a:ext cx="12302564" cy="7840436"/>
            <a:chOff x="1968586" y="0"/>
            <a:chExt cx="10228796" cy="784043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CD0F58A-7551-82F8-D218-8309C6543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524"/>
            <a:stretch>
              <a:fillRect/>
            </a:stretch>
          </p:blipFill>
          <p:spPr>
            <a:xfrm>
              <a:off x="1991188" y="0"/>
              <a:ext cx="10206194" cy="7840436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1381411-33B2-777E-39B7-7EE440D96E98}"/>
                </a:ext>
              </a:extLst>
            </p:cNvPr>
            <p:cNvSpPr/>
            <p:nvPr/>
          </p:nvSpPr>
          <p:spPr bwMode="auto">
            <a:xfrm>
              <a:off x="1968586" y="0"/>
              <a:ext cx="10223414" cy="6858000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ヒラギノ角ゴ Pro W3" pitchFamily="20" charset="-128"/>
                <a:cs typeface="+mn-cs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1A60A40E-B0D5-D5E0-1D7D-FED728D0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81" y="446026"/>
            <a:ext cx="9642157" cy="572603"/>
          </a:xfrm>
        </p:spPr>
        <p:txBody>
          <a:bodyPr/>
          <a:lstStyle/>
          <a:p>
            <a:r>
              <a:rPr lang="en-GB" sz="2400">
                <a:solidFill>
                  <a:schemeClr val="tx1"/>
                </a:solidFill>
              </a:rPr>
              <a:t>Causes and Recommendations </a:t>
            </a:r>
            <a:r>
              <a:rPr lang="en-GB" sz="1800" b="0">
                <a:solidFill>
                  <a:schemeClr val="tx1"/>
                </a:solidFill>
              </a:rPr>
              <a:t>SYSTEM &amp; ADMINISTRATIVE CONTROLS</a:t>
            </a:r>
            <a:endParaRPr lang="en-GB" sz="2400" b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4334B7-68B2-606A-E579-21F154E4411F}"/>
              </a:ext>
            </a:extLst>
          </p:cNvPr>
          <p:cNvSpPr/>
          <p:nvPr/>
        </p:nvSpPr>
        <p:spPr bwMode="auto">
          <a:xfrm>
            <a:off x="1351366" y="1019991"/>
            <a:ext cx="10044344" cy="703118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ヒラギノ角ゴ Pro W3" pitchFamily="20" charset="-128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7D307B-96F1-10BA-8D29-E51FF6069C51}"/>
              </a:ext>
            </a:extLst>
          </p:cNvPr>
          <p:cNvSpPr txBox="1"/>
          <p:nvPr/>
        </p:nvSpPr>
        <p:spPr>
          <a:xfrm>
            <a:off x="1463992" y="1083873"/>
            <a:ext cx="8812122" cy="559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IMMEDIATE CAUSE: Improper Position for Task.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 Both the Floor Hand and the 3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rd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 Party Technician / Control Unit Operator were exposed in the Red Zone during the Mud Saver Valve stabbing.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A541E4A-4389-1CA7-4DF3-E32111C5F23C}"/>
              </a:ext>
            </a:extLst>
          </p:cNvPr>
          <p:cNvGrpSpPr/>
          <p:nvPr/>
        </p:nvGrpSpPr>
        <p:grpSpPr>
          <a:xfrm>
            <a:off x="1351367" y="1785158"/>
            <a:ext cx="4706532" cy="3491064"/>
            <a:chOff x="1351367" y="1785158"/>
            <a:chExt cx="4706532" cy="349106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2C34767-71BA-E5FC-B4A2-CA5DF4783BC3}"/>
                </a:ext>
              </a:extLst>
            </p:cNvPr>
            <p:cNvSpPr/>
            <p:nvPr/>
          </p:nvSpPr>
          <p:spPr bwMode="auto">
            <a:xfrm>
              <a:off x="1351367" y="2196638"/>
              <a:ext cx="4706532" cy="30795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ヒラギノ角ゴ Pro W3" pitchFamily="20" charset="-128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0465B3-BBCD-5509-3467-439B8B932A49}"/>
                </a:ext>
              </a:extLst>
            </p:cNvPr>
            <p:cNvSpPr/>
            <p:nvPr/>
          </p:nvSpPr>
          <p:spPr bwMode="auto">
            <a:xfrm>
              <a:off x="1351367" y="1785158"/>
              <a:ext cx="4706532" cy="42881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ヒラギノ角ゴ Pro W3" pitchFamily="20" charset="-128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CE321E-8E90-24EF-6851-CAAB7DBE2FED}"/>
                </a:ext>
              </a:extLst>
            </p:cNvPr>
            <p:cNvSpPr txBox="1"/>
            <p:nvPr/>
          </p:nvSpPr>
          <p:spPr>
            <a:xfrm>
              <a:off x="1463993" y="1849040"/>
              <a:ext cx="354996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ROOT CAUSE – Job / System Factors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6CE698F-5AEB-6C9E-0C70-AA97E4B8EA84}"/>
                </a:ext>
              </a:extLst>
            </p:cNvPr>
            <p:cNvSpPr txBox="1"/>
            <p:nvPr/>
          </p:nvSpPr>
          <p:spPr>
            <a:xfrm>
              <a:off x="1463993" y="2287541"/>
              <a:ext cx="4316729" cy="24190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The 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Floor Hand 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enters the red zone on several occasions to:</a:t>
              </a:r>
            </a:p>
            <a:p>
              <a:pPr marL="285750" indent="-285750" defTabSz="1218987"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Tx/>
                <a:buFont typeface="Wingdings" panose="05000000000000000000" pitchFamily="2" charset="2"/>
                <a:buChar char="§"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Manually stab the guide with 7-5/8” liner size stabbing guide. Automatic guide only compatible with 9-5/8” and 13-3/8” casing / liner sizes.</a:t>
              </a:r>
            </a:p>
            <a:p>
              <a:pPr marL="285750" indent="-285750" defTabSz="1218987"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Tx/>
                <a:buFont typeface="Wingdings" panose="05000000000000000000" pitchFamily="2" charset="2"/>
                <a:buChar char="§"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Install / remove lifting nubbin on flush connections (shoulder connection single joint type elevator being used). No available single joint slip type elevator.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70EEB7F-D274-1377-165D-079F482A002D}"/>
              </a:ext>
            </a:extLst>
          </p:cNvPr>
          <p:cNvGrpSpPr/>
          <p:nvPr/>
        </p:nvGrpSpPr>
        <p:grpSpPr>
          <a:xfrm>
            <a:off x="6256020" y="1785158"/>
            <a:ext cx="5139690" cy="3491064"/>
            <a:chOff x="6256020" y="1785158"/>
            <a:chExt cx="5139690" cy="349106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742051F-36CD-FFAF-6683-08BB33F4F727}"/>
                </a:ext>
              </a:extLst>
            </p:cNvPr>
            <p:cNvSpPr/>
            <p:nvPr/>
          </p:nvSpPr>
          <p:spPr bwMode="auto">
            <a:xfrm>
              <a:off x="6256020" y="2196637"/>
              <a:ext cx="5139690" cy="307958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ヒラギノ角ゴ Pro W3" pitchFamily="20" charset="-128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ECE17D-F544-F743-2944-B1C2E1176C81}"/>
                </a:ext>
              </a:extLst>
            </p:cNvPr>
            <p:cNvSpPr/>
            <p:nvPr/>
          </p:nvSpPr>
          <p:spPr bwMode="auto">
            <a:xfrm>
              <a:off x="6256020" y="1785158"/>
              <a:ext cx="5139690" cy="4288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ヒラギノ角ゴ Pro W3" pitchFamily="20" charset="-128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D1A68C8-D4F0-D6D6-FC4A-777F262A49CC}"/>
                </a:ext>
              </a:extLst>
            </p:cNvPr>
            <p:cNvSpPr txBox="1"/>
            <p:nvPr/>
          </p:nvSpPr>
          <p:spPr>
            <a:xfrm>
              <a:off x="6368647" y="1849040"/>
              <a:ext cx="354996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RECOMMENDATIONS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B6BF834-4290-394A-6BA2-2E0FB80097BD}"/>
                </a:ext>
              </a:extLst>
            </p:cNvPr>
            <p:cNvSpPr txBox="1"/>
            <p:nvPr/>
          </p:nvSpPr>
          <p:spPr>
            <a:xfrm>
              <a:off x="6367462" y="2287541"/>
              <a:ext cx="4822507" cy="27396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Trial Volant / VERO to enable Eagle Light to pick up casing / liner - 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introducing full automation of the operation, eliminating the control panel and removing personnel from the Red Zone.</a:t>
              </a:r>
            </a:p>
            <a:p>
              <a:pPr lvl="0" defTabSz="1218987"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None/>
                <a:defRPr/>
              </a:pPr>
              <a:r>
                <a:rPr lang="en-GB" sz="1400" b="0">
                  <a:solidFill>
                    <a:prstClr val="black"/>
                  </a:solidFill>
                  <a:latin typeface="Arial"/>
                  <a:ea typeface="ヒラギノ角ゴ Pro W3"/>
                </a:rPr>
                <a:t>If this option is not feasible:</a:t>
              </a:r>
              <a:endParaRPr kumimoji="0" lang="en-GB" sz="1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  <a:p>
              <a:pPr marL="285750" marR="0" lvl="0" indent="-28575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Manufacture or upgrade 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automated stabbing guides 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to accommodate smaller 7-5/8 liner / casing sizes. </a:t>
              </a:r>
            </a:p>
            <a:p>
              <a:pPr marL="285750" marR="0" lvl="0" indent="-28575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Trial 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Remote Operated 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Flush Single Joint Elevator instead of the currently used Remote Operated Single Joint Elevator for lifting nubbin elimination. 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C4F9FD9-4B26-F52C-4E15-6050CCC86B7B}"/>
              </a:ext>
            </a:extLst>
          </p:cNvPr>
          <p:cNvGrpSpPr/>
          <p:nvPr/>
        </p:nvGrpSpPr>
        <p:grpSpPr>
          <a:xfrm>
            <a:off x="420257" y="5647839"/>
            <a:ext cx="710780" cy="935182"/>
            <a:chOff x="420257" y="5647839"/>
            <a:chExt cx="710780" cy="93518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E040B75-9508-119F-B2AB-79B6919A01AE}"/>
                </a:ext>
              </a:extLst>
            </p:cNvPr>
            <p:cNvSpPr/>
            <p:nvPr/>
          </p:nvSpPr>
          <p:spPr bwMode="auto">
            <a:xfrm>
              <a:off x="420257" y="5647839"/>
              <a:ext cx="710780" cy="93518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ヒラギノ角ゴ Pro W3" pitchFamily="20" charset="-128"/>
                <a:cs typeface="+mn-cs"/>
              </a:endParaRPr>
            </a:p>
          </p:txBody>
        </p:sp>
        <p:pic>
          <p:nvPicPr>
            <p:cNvPr id="35" name="Picture 46" descr="DROPS">
              <a:extLst>
                <a:ext uri="{FF2B5EF4-FFF2-40B4-BE49-F238E27FC236}">
                  <a16:creationId xmlns:a16="http://schemas.microsoft.com/office/drawing/2014/main" id="{403CD604-AF0C-556C-821E-7A12450B3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81" y="5751889"/>
              <a:ext cx="566134" cy="73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2AD0B5D-7CD6-F65D-CE49-445A99CC12B8}"/>
              </a:ext>
            </a:extLst>
          </p:cNvPr>
          <p:cNvGrpSpPr/>
          <p:nvPr/>
        </p:nvGrpSpPr>
        <p:grpSpPr>
          <a:xfrm>
            <a:off x="1345290" y="5438682"/>
            <a:ext cx="10044343" cy="1127996"/>
            <a:chOff x="1351367" y="4363599"/>
            <a:chExt cx="10044343" cy="112799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2EF277C-E961-8B57-38C2-30F794C8E394}"/>
                </a:ext>
              </a:extLst>
            </p:cNvPr>
            <p:cNvSpPr/>
            <p:nvPr/>
          </p:nvSpPr>
          <p:spPr bwMode="auto">
            <a:xfrm>
              <a:off x="1351367" y="4363599"/>
              <a:ext cx="1060363" cy="112799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ヒラギノ角ゴ Pro W3" pitchFamily="20" charset="-128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256336A-3E6B-030E-F2E2-EDFBA8CA852A}"/>
                </a:ext>
              </a:extLst>
            </p:cNvPr>
            <p:cNvSpPr txBox="1"/>
            <p:nvPr/>
          </p:nvSpPr>
          <p:spPr>
            <a:xfrm>
              <a:off x="1406844" y="4427481"/>
              <a:ext cx="8058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HPF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DA3C2EF-3434-E99E-48A2-4CDE35865838}"/>
                </a:ext>
              </a:extLst>
            </p:cNvPr>
            <p:cNvSpPr txBox="1"/>
            <p:nvPr/>
          </p:nvSpPr>
          <p:spPr>
            <a:xfrm>
              <a:off x="1421511" y="4860802"/>
              <a:ext cx="990219" cy="46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1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ヒラギノ角ゴ Pro W3" pitchFamily="20" charset="-128"/>
                  <a:cs typeface="+mn-cs"/>
                </a:rPr>
                <a:t>HUMAN PERFORMANCE FACTORS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5634D5E-C0DA-F7B9-D834-3065906B9C68}"/>
                </a:ext>
              </a:extLst>
            </p:cNvPr>
            <p:cNvSpPr/>
            <p:nvPr/>
          </p:nvSpPr>
          <p:spPr bwMode="auto">
            <a:xfrm>
              <a:off x="2402927" y="4363599"/>
              <a:ext cx="8992783" cy="11279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ヒラギノ角ゴ Pro W3" pitchFamily="20" charset="-128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9D1237A-86CD-9B19-9B5D-AC5438DECC39}"/>
                </a:ext>
              </a:extLst>
            </p:cNvPr>
            <p:cNvSpPr txBox="1"/>
            <p:nvPr/>
          </p:nvSpPr>
          <p:spPr>
            <a:xfrm>
              <a:off x="2492693" y="4463017"/>
              <a:ext cx="8697276" cy="5595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Exposure to line of fire due to equipment location, and 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reliance on human presence instead of engineering solutions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, compounded by incomplete rig-up handover.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329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F7F32-8D8B-D7F8-CE52-0EC5FAB8C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3FE8AFD-5082-E7BD-EC8C-B4F10D931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82" y="446026"/>
            <a:ext cx="4311618" cy="572603"/>
          </a:xfrm>
        </p:spPr>
        <p:txBody>
          <a:bodyPr/>
          <a:lstStyle/>
          <a:p>
            <a:pPr lvl="0" defTabSz="1218987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kern="1200">
                <a:solidFill>
                  <a:prstClr val="black"/>
                </a:solidFill>
              </a:rPr>
              <a:t>What observations did you have?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D354865-2D4E-7EA0-27D3-E866EE369987}"/>
              </a:ext>
            </a:extLst>
          </p:cNvPr>
          <p:cNvGrpSpPr/>
          <p:nvPr/>
        </p:nvGrpSpPr>
        <p:grpSpPr>
          <a:xfrm>
            <a:off x="420257" y="5647839"/>
            <a:ext cx="710780" cy="935182"/>
            <a:chOff x="420257" y="5647839"/>
            <a:chExt cx="710780" cy="93518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965DEE9C-BA67-7570-8ABB-DA627C966A4E}"/>
                </a:ext>
              </a:extLst>
            </p:cNvPr>
            <p:cNvSpPr/>
            <p:nvPr/>
          </p:nvSpPr>
          <p:spPr bwMode="auto">
            <a:xfrm>
              <a:off x="420257" y="5647839"/>
              <a:ext cx="710780" cy="93518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ヒラギノ角ゴ Pro W3" pitchFamily="20" charset="-128"/>
                <a:cs typeface="+mn-cs"/>
              </a:endParaRPr>
            </a:p>
          </p:txBody>
        </p:sp>
        <p:pic>
          <p:nvPicPr>
            <p:cNvPr id="35" name="Picture 46" descr="DROPS">
              <a:extLst>
                <a:ext uri="{FF2B5EF4-FFF2-40B4-BE49-F238E27FC236}">
                  <a16:creationId xmlns:a16="http://schemas.microsoft.com/office/drawing/2014/main" id="{212D70F3-B644-2D17-F6D0-D18250AD44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81" y="5751889"/>
              <a:ext cx="566134" cy="73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9BB0B90-5562-157A-70F2-6903E2E5B9E0}"/>
              </a:ext>
            </a:extLst>
          </p:cNvPr>
          <p:cNvSpPr txBox="1"/>
          <p:nvPr/>
        </p:nvSpPr>
        <p:spPr>
          <a:xfrm>
            <a:off x="1250061" y="6342926"/>
            <a:ext cx="10544542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pitchFamily="20" charset="-128"/>
                <a:cs typeface="+mn-cs"/>
              </a:rPr>
              <a:t>LEARNING FROM INCIDENTS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F9B7B6-D9B0-32F8-C66C-EA66FAD8B122}"/>
              </a:ext>
            </a:extLst>
          </p:cNvPr>
          <p:cNvSpPr txBox="1"/>
          <p:nvPr/>
        </p:nvSpPr>
        <p:spPr>
          <a:xfrm>
            <a:off x="1212422" y="1833590"/>
            <a:ext cx="310920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Is a ‘fast exit’ ever possible?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Working environment hazards (Slips, trips, falls, sunlight / glare, noise)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400" b="0">
                <a:solidFill>
                  <a:prstClr val="black"/>
                </a:solidFill>
                <a:latin typeface="Arial"/>
                <a:ea typeface="ヒラギノ角ゴ Pro W3"/>
              </a:rPr>
              <a:t>Manual Handling / exertion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400" b="0">
                <a:solidFill>
                  <a:prstClr val="black"/>
                </a:solidFill>
                <a:latin typeface="Arial"/>
                <a:ea typeface="ヒラギノ角ゴ Pro W3"/>
              </a:rPr>
              <a:t>Is there a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nother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 person exposed?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What have you learned that will improve your risk asses</a:t>
            </a:r>
            <a:r>
              <a:rPr lang="en-GB" sz="1400" b="0" err="1">
                <a:solidFill>
                  <a:prstClr val="black"/>
                </a:solidFill>
                <a:latin typeface="Arial"/>
                <a:ea typeface="ヒラギノ角ゴ Pro W3"/>
              </a:rPr>
              <a:t>sment</a:t>
            </a:r>
            <a:r>
              <a:rPr lang="en-GB" sz="1400" b="0">
                <a:solidFill>
                  <a:prstClr val="black"/>
                </a:solidFill>
                <a:latin typeface="Arial"/>
                <a:ea typeface="ヒラギノ角ゴ Pro W3"/>
              </a:rPr>
              <a:t> for activities in the Red Zone?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ヒラギノ角ゴ Pro W3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6930947-770A-3321-584B-DE378ED7D8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630" y="-1"/>
            <a:ext cx="7870371" cy="853005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2605C2-D295-F2C4-DC33-1122888A36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629" y="-1"/>
            <a:ext cx="7870371" cy="853005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F9FA899-02A5-5AFC-7331-310BA0DEEC2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629" y="-1"/>
            <a:ext cx="7870371" cy="853005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D11E700-3818-66DF-70EA-0DFF0ADEB3E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629" y="-1"/>
            <a:ext cx="7870371" cy="853005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036D8D0-E223-B15D-A290-1163FF9B07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629" y="14234"/>
            <a:ext cx="7870371" cy="8530053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6A43F880-BA8A-C8E2-AFC1-5EC8A9B79370}"/>
              </a:ext>
            </a:extLst>
          </p:cNvPr>
          <p:cNvSpPr/>
          <p:nvPr/>
        </p:nvSpPr>
        <p:spPr bwMode="auto">
          <a:xfrm>
            <a:off x="4321629" y="-1"/>
            <a:ext cx="653142" cy="71410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6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F5EFC-425D-B551-25F3-D0235F985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AB239C-CCEB-BEE1-F52E-FB04BE07DC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912" y="0"/>
            <a:ext cx="1022708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8B7002-6DC6-9C29-9EAD-0FA115746CD8}"/>
              </a:ext>
            </a:extLst>
          </p:cNvPr>
          <p:cNvSpPr/>
          <p:nvPr/>
        </p:nvSpPr>
        <p:spPr bwMode="auto">
          <a:xfrm>
            <a:off x="1968587" y="4166886"/>
            <a:ext cx="10223412" cy="2691114"/>
          </a:xfrm>
          <a:prstGeom prst="rect">
            <a:avLst/>
          </a:prstGeom>
          <a:solidFill>
            <a:schemeClr val="tx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09622A40-DD9F-1211-E05F-FB305803C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42" y="3573068"/>
            <a:ext cx="848807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GB" altLang="en-US" sz="4400">
                <a:ea typeface="+mn-ea"/>
              </a:rPr>
              <a:t>Thank You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1FA02D85-9E63-32D7-1CFD-DEC6B274D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42" y="5723283"/>
            <a:ext cx="807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en-US" sz="2000">
                <a:ea typeface="+mn-ea"/>
              </a:rPr>
              <a:t>Published by DROPS</a:t>
            </a:r>
            <a:r>
              <a:rPr lang="en-GB" altLang="en-US" sz="2000" b="0">
                <a:ea typeface="+mn-ea"/>
              </a:rPr>
              <a:t> </a:t>
            </a:r>
            <a:r>
              <a:rPr lang="en-GB" altLang="en-US" sz="1800" b="0">
                <a:ea typeface="+mn-ea"/>
              </a:rPr>
              <a:t>(Dropped Object Prevention Scheme) MAY 2026</a:t>
            </a:r>
            <a:endParaRPr lang="en-GB" altLang="en-US" sz="2000" b="0">
              <a:ea typeface="+mn-ea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CBD1A94-D32A-3A8C-5148-5B4132FEB892}"/>
              </a:ext>
            </a:extLst>
          </p:cNvPr>
          <p:cNvGrpSpPr/>
          <p:nvPr/>
        </p:nvGrpSpPr>
        <p:grpSpPr>
          <a:xfrm>
            <a:off x="-73573" y="-73573"/>
            <a:ext cx="2042160" cy="6931573"/>
            <a:chOff x="-73573" y="-73573"/>
            <a:chExt cx="2042160" cy="693157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FC72CFA-9AEE-842F-93AD-091215611EEE}"/>
                </a:ext>
              </a:extLst>
            </p:cNvPr>
            <p:cNvGrpSpPr/>
            <p:nvPr/>
          </p:nvGrpSpPr>
          <p:grpSpPr>
            <a:xfrm>
              <a:off x="-73573" y="0"/>
              <a:ext cx="2042160" cy="6858000"/>
              <a:chOff x="0" y="0"/>
              <a:chExt cx="2042160" cy="68580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3EFCE56-F992-5EB8-C9B8-5EBCCE4770D7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042160" cy="68580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22D5EC9-440D-E53F-66E8-D14B6881F599}"/>
                  </a:ext>
                </a:extLst>
              </p:cNvPr>
              <p:cNvGrpSpPr/>
              <p:nvPr/>
            </p:nvGrpSpPr>
            <p:grpSpPr>
              <a:xfrm>
                <a:off x="624840" y="5085678"/>
                <a:ext cx="788804" cy="1085510"/>
                <a:chOff x="10777885" y="5388600"/>
                <a:chExt cx="788804" cy="1085510"/>
              </a:xfrm>
            </p:grpSpPr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6817C8FD-72BC-8340-F142-062E732AEB7B}"/>
                    </a:ext>
                  </a:extLst>
                </p:cNvPr>
                <p:cNvSpPr/>
                <p:nvPr/>
              </p:nvSpPr>
              <p:spPr bwMode="auto">
                <a:xfrm>
                  <a:off x="10777885" y="5388600"/>
                  <a:ext cx="788804" cy="1085510"/>
                </a:xfrm>
                <a:prstGeom prst="round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pic>
              <p:nvPicPr>
                <p:cNvPr id="22" name="Picture 46" descr="DROPS">
                  <a:extLst>
                    <a:ext uri="{FF2B5EF4-FFF2-40B4-BE49-F238E27FC236}">
                      <a16:creationId xmlns:a16="http://schemas.microsoft.com/office/drawing/2014/main" id="{3806BEF5-0368-3B54-9E84-01479C3BC4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89220" y="5545525"/>
                  <a:ext cx="566134" cy="7396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3167E52-C4F1-BC4A-EA42-BD3A5A66FC3F}"/>
                </a:ext>
              </a:extLst>
            </p:cNvPr>
            <p:cNvCxnSpPr>
              <a:cxnSpLocks/>
            </p:cNvCxnSpPr>
            <p:nvPr/>
          </p:nvCxnSpPr>
          <p:spPr>
            <a:xfrm>
              <a:off x="1968587" y="-73573"/>
              <a:ext cx="0" cy="6931573"/>
            </a:xfrm>
            <a:prstGeom prst="line">
              <a:avLst/>
            </a:prstGeom>
            <a:noFill/>
            <a:ln w="76200" cap="flat" cmpd="sng" algn="ctr">
              <a:solidFill>
                <a:srgbClr val="FFFFFF"/>
              </a:solidFill>
              <a:prstDash val="solid"/>
            </a:ln>
            <a:effectLst/>
          </p:spPr>
        </p:cxnSp>
      </p:grpSp>
      <p:sp>
        <p:nvSpPr>
          <p:cNvPr id="2" name="Text Box 19">
            <a:extLst>
              <a:ext uri="{FF2B5EF4-FFF2-40B4-BE49-F238E27FC236}">
                <a16:creationId xmlns:a16="http://schemas.microsoft.com/office/drawing/2014/main" id="{C10589E2-3723-745F-C476-5C9DBDF8E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43" y="5183667"/>
            <a:ext cx="72704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en-US" sz="1800" b="0">
                <a:ea typeface="+mn-ea"/>
              </a:rPr>
              <a:t>For more information please contact admin@dropsonline.org</a:t>
            </a:r>
          </a:p>
        </p:txBody>
      </p:sp>
    </p:spTree>
    <p:extLst>
      <p:ext uri="{BB962C8B-B14F-4D97-AF65-F5344CB8AC3E}">
        <p14:creationId xmlns:p14="http://schemas.microsoft.com/office/powerpoint/2010/main" val="211273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4647F-15B3-D525-A1BA-579271CDA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C76A9B-A48F-AED5-04D4-FF570ED42D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17758" y="3411274"/>
            <a:ext cx="3597141" cy="164832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AAC7F7E-48EB-12DB-5CE7-CE7483A9600A}"/>
              </a:ext>
            </a:extLst>
          </p:cNvPr>
          <p:cNvSpPr/>
          <p:nvPr/>
        </p:nvSpPr>
        <p:spPr bwMode="auto">
          <a:xfrm>
            <a:off x="4947557" y="3408033"/>
            <a:ext cx="2943171" cy="1648323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CFFF01-ED7C-BF6C-79B3-8ED3DB391B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724" y="-2248"/>
            <a:ext cx="386027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4950B8B-F7C7-3864-23F9-625A40737F1C}"/>
              </a:ext>
            </a:extLst>
          </p:cNvPr>
          <p:cNvSpPr/>
          <p:nvPr/>
        </p:nvSpPr>
        <p:spPr bwMode="auto">
          <a:xfrm>
            <a:off x="10195068" y="1903733"/>
            <a:ext cx="1268270" cy="248917"/>
          </a:xfrm>
          <a:prstGeom prst="rect">
            <a:avLst/>
          </a:prstGeom>
          <a:solidFill>
            <a:schemeClr val="tx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CCCAD6-3E33-64B6-E61F-8CED9BBC076F}"/>
              </a:ext>
            </a:extLst>
          </p:cNvPr>
          <p:cNvSpPr/>
          <p:nvPr/>
        </p:nvSpPr>
        <p:spPr bwMode="auto">
          <a:xfrm>
            <a:off x="10195068" y="398600"/>
            <a:ext cx="1268270" cy="248917"/>
          </a:xfrm>
          <a:prstGeom prst="rect">
            <a:avLst/>
          </a:prstGeom>
          <a:solidFill>
            <a:schemeClr val="tx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0F34E8-5822-F59A-2C84-9DA1025330D3}"/>
              </a:ext>
            </a:extLst>
          </p:cNvPr>
          <p:cNvSpPr/>
          <p:nvPr/>
        </p:nvSpPr>
        <p:spPr bwMode="auto">
          <a:xfrm>
            <a:off x="10195068" y="2418580"/>
            <a:ext cx="1268270" cy="248917"/>
          </a:xfrm>
          <a:prstGeom prst="rect">
            <a:avLst/>
          </a:prstGeom>
          <a:solidFill>
            <a:srgbClr val="FF000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F9D5AA-BBBA-C96A-ED9F-F25755BE6A96}"/>
              </a:ext>
            </a:extLst>
          </p:cNvPr>
          <p:cNvSpPr/>
          <p:nvPr/>
        </p:nvSpPr>
        <p:spPr bwMode="auto">
          <a:xfrm>
            <a:off x="10195067" y="3143250"/>
            <a:ext cx="1637579" cy="248147"/>
          </a:xfrm>
          <a:prstGeom prst="rect">
            <a:avLst/>
          </a:prstGeom>
          <a:solidFill>
            <a:schemeClr val="tx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B2098E-EC7E-AD18-C31A-09506BCF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66" y="446026"/>
            <a:ext cx="9194341" cy="572603"/>
          </a:xfrm>
        </p:spPr>
        <p:txBody>
          <a:bodyPr/>
          <a:lstStyle/>
          <a:p>
            <a:r>
              <a:rPr lang="en-GB" sz="2400"/>
              <a:t>Incident Summary</a:t>
            </a:r>
          </a:p>
        </p:txBody>
      </p:sp>
      <p:pic>
        <p:nvPicPr>
          <p:cNvPr id="4" name="Picture 46" descr="DROPS">
            <a:extLst>
              <a:ext uri="{FF2B5EF4-FFF2-40B4-BE49-F238E27FC236}">
                <a16:creationId xmlns:a16="http://schemas.microsoft.com/office/drawing/2014/main" id="{2F6C2CFF-F460-3081-6362-FE42F3232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81" y="5751889"/>
            <a:ext cx="566134" cy="73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9B867A-AD4F-3515-90D0-78A83E61FDB0}"/>
              </a:ext>
            </a:extLst>
          </p:cNvPr>
          <p:cNvSpPr txBox="1"/>
          <p:nvPr/>
        </p:nvSpPr>
        <p:spPr>
          <a:xfrm>
            <a:off x="1250061" y="6342926"/>
            <a:ext cx="10544542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100" b="0">
                <a:solidFill>
                  <a:schemeClr val="tx1"/>
                </a:solidFill>
              </a:rPr>
              <a:t>LEARNING FROM INCIDENTS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06AEB1-73CF-5DC5-4F09-EC3B1766E710}"/>
              </a:ext>
            </a:extLst>
          </p:cNvPr>
          <p:cNvSpPr txBox="1"/>
          <p:nvPr/>
        </p:nvSpPr>
        <p:spPr>
          <a:xfrm>
            <a:off x="1250059" y="1038153"/>
            <a:ext cx="664066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4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liner running operations involving the 7-5/8” liner, the Overdrive Mud Saver was being lowered onto a stationary liner joint held in single joint elevator.</a:t>
            </a:r>
            <a:endParaRPr lang="en-GB" sz="1400" b="0">
              <a:solidFill>
                <a:schemeClr val="tx1"/>
              </a:solidFill>
              <a:latin typeface="+mn-lt"/>
              <a:ea typeface="+mn-ea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running down the Overdrive, the tip of the Mud Saver contacted the rim of the Liner, resulting in the Mud Saver disconnecting from its mandrel.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4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Mud Saver dropped from height of approximately 14 meters, </a:t>
            </a:r>
            <a:r>
              <a:rPr lang="en-GB" sz="1400" b="0">
                <a:solidFill>
                  <a:schemeClr val="tx1"/>
                </a:solidFill>
                <a:latin typeface="+mn-lt"/>
                <a:ea typeface="+mn-ea"/>
              </a:rPr>
              <a:t>struck a belt tong and deflected 2m across the rig floor</a:t>
            </a:r>
            <a:r>
              <a:rPr lang="en-GB" sz="14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400" b="0">
                <a:solidFill>
                  <a:schemeClr val="tx1"/>
                </a:solidFill>
                <a:latin typeface="+mn-lt"/>
                <a:ea typeface="+mn-ea"/>
              </a:rPr>
              <a:t>There was no harm to personnel, and the well integrity was not compromised.</a:t>
            </a:r>
            <a:endParaRPr lang="en-GB" sz="1400" b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341D047-46A8-BD65-395F-9A87B9C23DBA}"/>
              </a:ext>
            </a:extLst>
          </p:cNvPr>
          <p:cNvSpPr/>
          <p:nvPr/>
        </p:nvSpPr>
        <p:spPr bwMode="auto">
          <a:xfrm rot="10800000">
            <a:off x="9834167" y="1789713"/>
            <a:ext cx="324091" cy="486137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7729CE-9239-C415-131A-6A4BAB8C287D}"/>
              </a:ext>
            </a:extLst>
          </p:cNvPr>
          <p:cNvSpPr txBox="1"/>
          <p:nvPr/>
        </p:nvSpPr>
        <p:spPr>
          <a:xfrm>
            <a:off x="10190916" y="1875677"/>
            <a:ext cx="164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>
                <a:solidFill>
                  <a:schemeClr val="bg1"/>
                </a:solidFill>
              </a:rPr>
              <a:t>MUD SAVER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AB6E7B-F583-563E-98F1-13B43F96B77C}"/>
              </a:ext>
            </a:extLst>
          </p:cNvPr>
          <p:cNvSpPr txBox="1"/>
          <p:nvPr/>
        </p:nvSpPr>
        <p:spPr>
          <a:xfrm>
            <a:off x="1238485" y="5140279"/>
            <a:ext cx="3993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>
                <a:solidFill>
                  <a:schemeClr val="tx1"/>
                </a:solidFill>
              </a:rPr>
              <a:t>MUD SAVER </a:t>
            </a:r>
            <a:r>
              <a:rPr lang="en-GB" sz="1200" b="0">
                <a:solidFill>
                  <a:schemeClr val="tx1"/>
                </a:solidFill>
              </a:rPr>
              <a:t>(Length 70cm)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1DB08F-9C6C-317F-837C-5C185B67F31D}"/>
              </a:ext>
            </a:extLst>
          </p:cNvPr>
          <p:cNvSpPr txBox="1"/>
          <p:nvPr/>
        </p:nvSpPr>
        <p:spPr>
          <a:xfrm>
            <a:off x="5001455" y="3527550"/>
            <a:ext cx="2889273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400">
                <a:solidFill>
                  <a:schemeClr val="bg1"/>
                </a:solidFill>
                <a:latin typeface="+mn-lt"/>
                <a:ea typeface="+mn-ea"/>
              </a:rPr>
              <a:t>Classification: HiPo Near Miss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400">
                <a:solidFill>
                  <a:schemeClr val="bg1"/>
                </a:solidFill>
                <a:latin typeface="+mn-lt"/>
                <a:ea typeface="+mn-ea"/>
              </a:rPr>
              <a:t>Height: 14 meters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400">
                <a:solidFill>
                  <a:schemeClr val="bg1"/>
                </a:solidFill>
                <a:latin typeface="+mn-lt"/>
                <a:ea typeface="+mn-ea"/>
              </a:rPr>
              <a:t>Weight: ~40 kg</a:t>
            </a:r>
          </a:p>
          <a:p>
            <a:pPr lvl="0" defTabSz="1218987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None/>
              <a:defRPr/>
            </a:pPr>
            <a:r>
              <a:rPr lang="en-GB" sz="1400">
                <a:solidFill>
                  <a:schemeClr val="bg1"/>
                </a:solidFill>
                <a:latin typeface="+mn-lt"/>
                <a:ea typeface="+mn-ea"/>
              </a:rPr>
              <a:t>Fall Energy: 5.5kJ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8BD8C28-E9E9-491B-F4AB-03B860CD3113}"/>
              </a:ext>
            </a:extLst>
          </p:cNvPr>
          <p:cNvSpPr/>
          <p:nvPr/>
        </p:nvSpPr>
        <p:spPr bwMode="auto">
          <a:xfrm rot="10800000">
            <a:off x="9834167" y="3022125"/>
            <a:ext cx="324091" cy="486137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121A9-A026-906E-D85C-E2479C49C576}"/>
              </a:ext>
            </a:extLst>
          </p:cNvPr>
          <p:cNvSpPr txBox="1"/>
          <p:nvPr/>
        </p:nvSpPr>
        <p:spPr>
          <a:xfrm>
            <a:off x="10190916" y="3111142"/>
            <a:ext cx="164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>
                <a:solidFill>
                  <a:schemeClr val="bg1"/>
                </a:solidFill>
              </a:rPr>
              <a:t>7 5/8” LINER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B645666-FEBF-255B-6333-64D10BC4FC74}"/>
              </a:ext>
            </a:extLst>
          </p:cNvPr>
          <p:cNvSpPr/>
          <p:nvPr/>
        </p:nvSpPr>
        <p:spPr bwMode="auto">
          <a:xfrm rot="10800000">
            <a:off x="9834167" y="278925"/>
            <a:ext cx="324091" cy="486137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1B99EA-6EA1-0C1E-E984-97F40D451FFC}"/>
              </a:ext>
            </a:extLst>
          </p:cNvPr>
          <p:cNvSpPr txBox="1"/>
          <p:nvPr/>
        </p:nvSpPr>
        <p:spPr>
          <a:xfrm>
            <a:off x="10190916" y="364889"/>
            <a:ext cx="164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>
                <a:solidFill>
                  <a:schemeClr val="bg1"/>
                </a:solidFill>
              </a:rPr>
              <a:t>OVERDRIVE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CBF2046-EB21-C8DD-4532-31F40B7798F9}"/>
              </a:ext>
            </a:extLst>
          </p:cNvPr>
          <p:cNvSpPr/>
          <p:nvPr/>
        </p:nvSpPr>
        <p:spPr bwMode="auto">
          <a:xfrm rot="10800000">
            <a:off x="9834167" y="2301342"/>
            <a:ext cx="324091" cy="486137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8A2F85-E38C-7954-7732-C7B94EBCC164}"/>
              </a:ext>
            </a:extLst>
          </p:cNvPr>
          <p:cNvSpPr txBox="1"/>
          <p:nvPr/>
        </p:nvSpPr>
        <p:spPr>
          <a:xfrm>
            <a:off x="10190916" y="2387306"/>
            <a:ext cx="164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>
                <a:solidFill>
                  <a:schemeClr val="bg1"/>
                </a:solidFill>
              </a:rPr>
              <a:t>CONTACT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C79185-8688-8C07-F15C-D766972732D6}"/>
              </a:ext>
            </a:extLst>
          </p:cNvPr>
          <p:cNvSpPr/>
          <p:nvPr/>
        </p:nvSpPr>
        <p:spPr bwMode="auto">
          <a:xfrm>
            <a:off x="9860090" y="5555534"/>
            <a:ext cx="1637579" cy="248147"/>
          </a:xfrm>
          <a:prstGeom prst="rect">
            <a:avLst/>
          </a:prstGeom>
          <a:solidFill>
            <a:schemeClr val="tx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532B6D8-A857-1E80-44B7-05DC4CE5AFAA}"/>
              </a:ext>
            </a:extLst>
          </p:cNvPr>
          <p:cNvSpPr/>
          <p:nvPr/>
        </p:nvSpPr>
        <p:spPr bwMode="auto">
          <a:xfrm rot="5400000">
            <a:off x="9834167" y="5823164"/>
            <a:ext cx="324091" cy="486137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F06950-6617-4E7D-4B69-E6B55D2C229F}"/>
              </a:ext>
            </a:extLst>
          </p:cNvPr>
          <p:cNvSpPr txBox="1"/>
          <p:nvPr/>
        </p:nvSpPr>
        <p:spPr>
          <a:xfrm>
            <a:off x="9855939" y="5512540"/>
            <a:ext cx="164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>
                <a:solidFill>
                  <a:schemeClr val="bg1"/>
                </a:solidFill>
              </a:rPr>
              <a:t>ELEVATOR</a:t>
            </a:r>
          </a:p>
        </p:txBody>
      </p:sp>
    </p:spTree>
    <p:extLst>
      <p:ext uri="{BB962C8B-B14F-4D97-AF65-F5344CB8AC3E}">
        <p14:creationId xmlns:p14="http://schemas.microsoft.com/office/powerpoint/2010/main" val="777247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3065A-930F-F6A0-2C9D-0B6AF7816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1969A4-236B-500C-16D2-A91C96A32AFB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" name="Media1">
            <a:hlinkClick r:id="" action="ppaction://media"/>
            <a:extLst>
              <a:ext uri="{FF2B5EF4-FFF2-40B4-BE49-F238E27FC236}">
                <a16:creationId xmlns:a16="http://schemas.microsoft.com/office/drawing/2014/main" id="{B77B20EE-2CAA-C9FD-D7ED-01FBE2F5350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91190" y="0"/>
            <a:ext cx="8950749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9C5F9F5-2D7D-EC25-5297-7EC2D8F07284}"/>
              </a:ext>
            </a:extLst>
          </p:cNvPr>
          <p:cNvGrpSpPr/>
          <p:nvPr/>
        </p:nvGrpSpPr>
        <p:grpSpPr>
          <a:xfrm>
            <a:off x="-73573" y="-73573"/>
            <a:ext cx="2042160" cy="6931573"/>
            <a:chOff x="-73573" y="-73573"/>
            <a:chExt cx="2042160" cy="693157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EDB8BDE-E653-573C-2AF3-A5FDDD8ACD0D}"/>
                </a:ext>
              </a:extLst>
            </p:cNvPr>
            <p:cNvSpPr/>
            <p:nvPr/>
          </p:nvSpPr>
          <p:spPr bwMode="auto">
            <a:xfrm>
              <a:off x="-73573" y="0"/>
              <a:ext cx="2042160" cy="6858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3CFC448-17FA-FC42-0E09-CFFC1801EE8B}"/>
                </a:ext>
              </a:extLst>
            </p:cNvPr>
            <p:cNvCxnSpPr>
              <a:cxnSpLocks/>
            </p:cNvCxnSpPr>
            <p:nvPr/>
          </p:nvCxnSpPr>
          <p:spPr>
            <a:xfrm>
              <a:off x="1968587" y="-73573"/>
              <a:ext cx="0" cy="6931573"/>
            </a:xfrm>
            <a:prstGeom prst="line">
              <a:avLst/>
            </a:prstGeom>
            <a:noFill/>
            <a:ln w="76200" cap="flat" cmpd="sng" algn="ctr">
              <a:solidFill>
                <a:srgbClr val="FFFFFF"/>
              </a:solidFill>
              <a:prstDash val="solid"/>
            </a:ln>
            <a:effectLst/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7C591E6-F7C4-04CE-6D45-8C88EAB1155B}"/>
              </a:ext>
            </a:extLst>
          </p:cNvPr>
          <p:cNvSpPr txBox="1"/>
          <p:nvPr/>
        </p:nvSpPr>
        <p:spPr>
          <a:xfrm rot="16200000">
            <a:off x="-546842" y="4141066"/>
            <a:ext cx="3993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0">
                <a:solidFill>
                  <a:schemeClr val="bg1">
                    <a:lumMod val="65000"/>
                  </a:schemeClr>
                </a:solidFill>
              </a:rPr>
              <a:t>CCTV FOOTAGE</a:t>
            </a:r>
          </a:p>
        </p:txBody>
      </p:sp>
    </p:spTree>
    <p:extLst>
      <p:ext uri="{BB962C8B-B14F-4D97-AF65-F5344CB8AC3E}">
        <p14:creationId xmlns:p14="http://schemas.microsoft.com/office/powerpoint/2010/main" val="356472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27535-A124-3D1B-DC59-4CDFE4FDD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A2C27-4025-8795-DEAC-F8C40BB17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66" y="446026"/>
            <a:ext cx="9194341" cy="572603"/>
          </a:xfrm>
        </p:spPr>
        <p:txBody>
          <a:bodyPr/>
          <a:lstStyle/>
          <a:p>
            <a:r>
              <a:rPr lang="en-GB" sz="2400"/>
              <a:t>Immediate Actions</a:t>
            </a:r>
          </a:p>
        </p:txBody>
      </p:sp>
      <p:pic>
        <p:nvPicPr>
          <p:cNvPr id="4" name="Picture 46" descr="DROPS">
            <a:extLst>
              <a:ext uri="{FF2B5EF4-FFF2-40B4-BE49-F238E27FC236}">
                <a16:creationId xmlns:a16="http://schemas.microsoft.com/office/drawing/2014/main" id="{8F75DC29-7488-328D-C39A-982E009D9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81" y="5751889"/>
            <a:ext cx="566134" cy="73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F11868-699B-77E5-8656-D874208FE79B}"/>
              </a:ext>
            </a:extLst>
          </p:cNvPr>
          <p:cNvSpPr txBox="1"/>
          <p:nvPr/>
        </p:nvSpPr>
        <p:spPr>
          <a:xfrm>
            <a:off x="1250061" y="6342926"/>
            <a:ext cx="10544542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pitchFamily="20" charset="-128"/>
                <a:cs typeface="+mn-cs"/>
              </a:rPr>
              <a:t>LEARNING FROM INCIDENTS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313051-6381-E32A-78F0-0E4F1BF10F73}"/>
              </a:ext>
            </a:extLst>
          </p:cNvPr>
          <p:cNvSpPr txBox="1"/>
          <p:nvPr/>
        </p:nvSpPr>
        <p:spPr>
          <a:xfrm>
            <a:off x="1250059" y="1038153"/>
            <a:ext cx="4845941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Further DROPS checks confirmed no other issues.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Relevant Equipment checks completed.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3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rd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 Party representative was involved to confirm the equipment condition.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Safety Standdown initiated:</a:t>
            </a:r>
          </a:p>
          <a:p>
            <a:pPr marL="285750" indent="-285750" defTabSz="1218987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Incident details (photos, video, description) were shared with all personnel; including 3</a:t>
            </a:r>
            <a:r>
              <a:rPr kumimoji="0" lang="en-GB" sz="140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rd</a:t>
            </a: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 Party, focusing on Red Zone management, complacency, and overconfidence.</a:t>
            </a:r>
          </a:p>
          <a:p>
            <a:pPr marL="285750" indent="-285750" defTabSz="1218987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Red Zone Drills for mandatory two-way access and exit visual communication initiated on the rig. </a:t>
            </a:r>
          </a:p>
          <a:p>
            <a:pPr marL="285750" indent="-285750" defTabSz="1218987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The requirement was communicated during all                   pre-mobilisation meetings and TBTs.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400" b="0">
                <a:solidFill>
                  <a:prstClr val="black"/>
                </a:solidFill>
                <a:latin typeface="Arial"/>
                <a:ea typeface="ヒラギノ角ゴ Pro W3"/>
              </a:rPr>
              <a:t>Follow up v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isit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 to Vendor location / Tool Inspection.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D0BF60-A37A-272D-6CD9-06ED3E2E6F2D}"/>
              </a:ext>
            </a:extLst>
          </p:cNvPr>
          <p:cNvSpPr txBox="1"/>
          <p:nvPr/>
        </p:nvSpPr>
        <p:spPr>
          <a:xfrm>
            <a:off x="6457521" y="2797628"/>
            <a:ext cx="539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pitchFamily="20" charset="-128"/>
                <a:cs typeface="+mn-cs"/>
              </a:rPr>
              <a:t>BROKEN MANDREL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pitchFamily="20" charset="-128"/>
                <a:cs typeface="+mn-cs"/>
              </a:rPr>
              <a:t>(Safety factor in failure scenario </a:t>
            </a:r>
            <a:r>
              <a:rPr lang="en-GB" sz="1200" b="0">
                <a:solidFill>
                  <a:prstClr val="black"/>
                </a:solidFill>
              </a:rPr>
              <a:t>is calculation to be well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pitchFamily="20" charset="-128"/>
                <a:cs typeface="+mn-cs"/>
              </a:rPr>
              <a:t>above the 4.2 tonnes load applied – should have withstood the impact)</a:t>
            </a:r>
          </a:p>
        </p:txBody>
      </p:sp>
      <p:pic>
        <p:nvPicPr>
          <p:cNvPr id="27" name="Picture 26" descr="A large red and yellow machine&#10;&#10;AI-generated content may be incorrect.">
            <a:extLst>
              <a:ext uri="{FF2B5EF4-FFF2-40B4-BE49-F238E27FC236}">
                <a16:creationId xmlns:a16="http://schemas.microsoft.com/office/drawing/2014/main" id="{811CAB8B-C6ED-00CF-8B38-7D4A61E071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3"/>
          <a:stretch>
            <a:fillRect/>
          </a:stretch>
        </p:blipFill>
        <p:spPr>
          <a:xfrm>
            <a:off x="6539669" y="3396375"/>
            <a:ext cx="5321163" cy="2669552"/>
          </a:xfrm>
          <a:prstGeom prst="rect">
            <a:avLst/>
          </a:prstGeom>
        </p:spPr>
      </p:pic>
      <p:pic>
        <p:nvPicPr>
          <p:cNvPr id="28" name="Picture 27" descr="A metal object on a wood surface&#10;&#10;AI-generated content may be incorrect.">
            <a:extLst>
              <a:ext uri="{FF2B5EF4-FFF2-40B4-BE49-F238E27FC236}">
                <a16:creationId xmlns:a16="http://schemas.microsoft.com/office/drawing/2014/main" id="{D8E1C0A3-B9BA-300C-F5CD-E6EA1A1FCD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39669" y="648000"/>
            <a:ext cx="1841295" cy="2124000"/>
          </a:xfrm>
          <a:prstGeom prst="rect">
            <a:avLst/>
          </a:prstGeom>
        </p:spPr>
      </p:pic>
      <p:pic>
        <p:nvPicPr>
          <p:cNvPr id="29" name="Picture 28" descr="Close-up of a pipe with a nut&#10;&#10;AI-generated content may be incorrect.">
            <a:extLst>
              <a:ext uri="{FF2B5EF4-FFF2-40B4-BE49-F238E27FC236}">
                <a16:creationId xmlns:a16="http://schemas.microsoft.com/office/drawing/2014/main" id="{24795AD8-07B6-D049-5659-8176CACA56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4213" y="648000"/>
            <a:ext cx="3274288" cy="2124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0856317-6CD0-A745-ADA3-CB137F8D9EAB}"/>
              </a:ext>
            </a:extLst>
          </p:cNvPr>
          <p:cNvSpPr txBox="1"/>
          <p:nvPr/>
        </p:nvSpPr>
        <p:spPr>
          <a:xfrm>
            <a:off x="6707892" y="5644921"/>
            <a:ext cx="3993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ヒラギノ角ゴ Pro W3" pitchFamily="20" charset="-128"/>
                <a:cs typeface="+mn-cs"/>
              </a:rPr>
              <a:t>EXTERNAL OVERDRIVE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ヒラギノ角ゴ Pro W3" pitchFamily="2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42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06ABA-E5E5-45EF-6649-F391276E4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52F4-C8A1-E77B-184F-DE1AED220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66" y="446026"/>
            <a:ext cx="9194341" cy="572603"/>
          </a:xfrm>
        </p:spPr>
        <p:txBody>
          <a:bodyPr/>
          <a:lstStyle/>
          <a:p>
            <a:r>
              <a:rPr lang="en-GB" sz="2400"/>
              <a:t>Personnel </a:t>
            </a:r>
            <a:br>
              <a:rPr lang="en-GB" sz="2400"/>
            </a:br>
            <a:r>
              <a:rPr lang="en-GB" sz="2400"/>
              <a:t>Exposure</a:t>
            </a:r>
          </a:p>
        </p:txBody>
      </p:sp>
      <p:pic>
        <p:nvPicPr>
          <p:cNvPr id="4" name="Picture 46" descr="DROPS">
            <a:extLst>
              <a:ext uri="{FF2B5EF4-FFF2-40B4-BE49-F238E27FC236}">
                <a16:creationId xmlns:a16="http://schemas.microsoft.com/office/drawing/2014/main" id="{0BF2528F-6BC1-6A01-62F9-84DF43F6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81" y="5751889"/>
            <a:ext cx="566134" cy="73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332D3B-29D7-192E-00D1-56EB43AEA4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446" y="0"/>
            <a:ext cx="472131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46B380-9D74-42CD-FC5D-124C5EBC81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224" y="5438"/>
            <a:ext cx="4479776" cy="68525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D03A60-0443-364F-C90D-82EC770316DE}"/>
              </a:ext>
            </a:extLst>
          </p:cNvPr>
          <p:cNvSpPr/>
          <p:nvPr/>
        </p:nvSpPr>
        <p:spPr bwMode="auto">
          <a:xfrm>
            <a:off x="4944905" y="2267844"/>
            <a:ext cx="1637579" cy="248147"/>
          </a:xfrm>
          <a:prstGeom prst="rect">
            <a:avLst/>
          </a:prstGeom>
          <a:solidFill>
            <a:schemeClr val="tx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90BB7CD-7D49-A452-158A-E864684F10F9}"/>
              </a:ext>
            </a:extLst>
          </p:cNvPr>
          <p:cNvSpPr/>
          <p:nvPr/>
        </p:nvSpPr>
        <p:spPr bwMode="auto">
          <a:xfrm rot="5400000">
            <a:off x="4918982" y="2513702"/>
            <a:ext cx="324091" cy="486137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23AD76-201F-A67B-0CE1-A4529CB6C63F}"/>
              </a:ext>
            </a:extLst>
          </p:cNvPr>
          <p:cNvSpPr txBox="1"/>
          <p:nvPr/>
        </p:nvSpPr>
        <p:spPr>
          <a:xfrm>
            <a:off x="4940754" y="2224850"/>
            <a:ext cx="164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>
                <a:solidFill>
                  <a:schemeClr val="bg1"/>
                </a:solidFill>
              </a:rPr>
              <a:t>3</a:t>
            </a:r>
            <a:r>
              <a:rPr lang="en-GB" sz="1400" baseline="30000">
                <a:solidFill>
                  <a:schemeClr val="bg1"/>
                </a:solidFill>
              </a:rPr>
              <a:t>rd</a:t>
            </a:r>
            <a:r>
              <a:rPr lang="en-GB" sz="1400">
                <a:solidFill>
                  <a:schemeClr val="bg1"/>
                </a:solidFill>
              </a:rPr>
              <a:t> PTY TECH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962E1E-4ABA-C6DB-2991-D284BC29154F}"/>
              </a:ext>
            </a:extLst>
          </p:cNvPr>
          <p:cNvSpPr/>
          <p:nvPr/>
        </p:nvSpPr>
        <p:spPr bwMode="auto">
          <a:xfrm>
            <a:off x="3200848" y="4277600"/>
            <a:ext cx="1637579" cy="248147"/>
          </a:xfrm>
          <a:prstGeom prst="rect">
            <a:avLst/>
          </a:prstGeom>
          <a:solidFill>
            <a:schemeClr val="tx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1D6F926-6CF9-F206-604B-21C05138F363}"/>
              </a:ext>
            </a:extLst>
          </p:cNvPr>
          <p:cNvSpPr/>
          <p:nvPr/>
        </p:nvSpPr>
        <p:spPr bwMode="auto">
          <a:xfrm rot="16200000">
            <a:off x="4535640" y="3834628"/>
            <a:ext cx="324091" cy="486137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B5C9E3-9913-BC52-A90B-3DC71D5AFFD4}"/>
              </a:ext>
            </a:extLst>
          </p:cNvPr>
          <p:cNvSpPr txBox="1"/>
          <p:nvPr/>
        </p:nvSpPr>
        <p:spPr>
          <a:xfrm>
            <a:off x="3196697" y="4245492"/>
            <a:ext cx="164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>
                <a:solidFill>
                  <a:schemeClr val="bg1"/>
                </a:solidFill>
              </a:rPr>
              <a:t>FLOOR HAND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01363F-0A65-1521-4A8E-C809E3206661}"/>
              </a:ext>
            </a:extLst>
          </p:cNvPr>
          <p:cNvSpPr/>
          <p:nvPr/>
        </p:nvSpPr>
        <p:spPr bwMode="auto">
          <a:xfrm>
            <a:off x="9826904" y="1069995"/>
            <a:ext cx="1637579" cy="248147"/>
          </a:xfrm>
          <a:prstGeom prst="rect">
            <a:avLst/>
          </a:prstGeom>
          <a:solidFill>
            <a:schemeClr val="tx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149D2EB-34A0-3F7F-6225-B6193D3DE9A0}"/>
              </a:ext>
            </a:extLst>
          </p:cNvPr>
          <p:cNvSpPr/>
          <p:nvPr/>
        </p:nvSpPr>
        <p:spPr bwMode="auto">
          <a:xfrm rot="10617558">
            <a:off x="9462150" y="961886"/>
            <a:ext cx="324091" cy="486137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F5524B-562F-036E-810B-A2BF86FD81B2}"/>
              </a:ext>
            </a:extLst>
          </p:cNvPr>
          <p:cNvSpPr txBox="1"/>
          <p:nvPr/>
        </p:nvSpPr>
        <p:spPr>
          <a:xfrm>
            <a:off x="9822753" y="1027001"/>
            <a:ext cx="164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>
                <a:solidFill>
                  <a:schemeClr val="bg1"/>
                </a:solidFill>
              </a:rPr>
              <a:t>MUD SAVER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52BB5C-9CDB-C2BC-71A7-6F85EB8883F1}"/>
              </a:ext>
            </a:extLst>
          </p:cNvPr>
          <p:cNvSpPr/>
          <p:nvPr/>
        </p:nvSpPr>
        <p:spPr bwMode="auto">
          <a:xfrm>
            <a:off x="9413696" y="6130904"/>
            <a:ext cx="1469572" cy="256519"/>
          </a:xfrm>
          <a:prstGeom prst="rect">
            <a:avLst/>
          </a:prstGeom>
          <a:solidFill>
            <a:schemeClr val="tx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A38B3B6-433C-7E97-BBDC-A83A691A3885}"/>
              </a:ext>
            </a:extLst>
          </p:cNvPr>
          <p:cNvSpPr/>
          <p:nvPr/>
        </p:nvSpPr>
        <p:spPr bwMode="auto">
          <a:xfrm rot="16200000">
            <a:off x="10613589" y="5661299"/>
            <a:ext cx="324091" cy="486137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56C5C3-3D80-1868-10D9-7EB9ECDFC813}"/>
              </a:ext>
            </a:extLst>
          </p:cNvPr>
          <p:cNvSpPr txBox="1"/>
          <p:nvPr/>
        </p:nvSpPr>
        <p:spPr>
          <a:xfrm>
            <a:off x="9241537" y="6098796"/>
            <a:ext cx="164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>
                <a:solidFill>
                  <a:schemeClr val="bg1"/>
                </a:solidFill>
              </a:rPr>
              <a:t>IMPACT POINT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AA8EDF-E2F2-5B72-6D34-5976FAFA5550}"/>
              </a:ext>
            </a:extLst>
          </p:cNvPr>
          <p:cNvSpPr/>
          <p:nvPr/>
        </p:nvSpPr>
        <p:spPr bwMode="auto">
          <a:xfrm>
            <a:off x="8556171" y="4835504"/>
            <a:ext cx="1469572" cy="256519"/>
          </a:xfrm>
          <a:prstGeom prst="rect">
            <a:avLst/>
          </a:prstGeom>
          <a:solidFill>
            <a:schemeClr val="tx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E8CB1500-F3FB-544F-3C8A-59716CFED776}"/>
              </a:ext>
            </a:extLst>
          </p:cNvPr>
          <p:cNvSpPr/>
          <p:nvPr/>
        </p:nvSpPr>
        <p:spPr bwMode="auto">
          <a:xfrm rot="5400000">
            <a:off x="9739517" y="5088375"/>
            <a:ext cx="324091" cy="486137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1785CB-D79D-44B5-41F9-74193DE20DB5}"/>
              </a:ext>
            </a:extLst>
          </p:cNvPr>
          <p:cNvSpPr txBox="1"/>
          <p:nvPr/>
        </p:nvSpPr>
        <p:spPr>
          <a:xfrm>
            <a:off x="8384012" y="4803396"/>
            <a:ext cx="164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>
                <a:solidFill>
                  <a:schemeClr val="bg1"/>
                </a:solidFill>
              </a:rPr>
              <a:t>DEFLECTS 2m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B0AA0D-BCE7-9EF4-B0F1-03699900356D}"/>
              </a:ext>
            </a:extLst>
          </p:cNvPr>
          <p:cNvSpPr txBox="1"/>
          <p:nvPr/>
        </p:nvSpPr>
        <p:spPr>
          <a:xfrm>
            <a:off x="604566" y="1449135"/>
            <a:ext cx="19426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4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Location of Personnel as Mud Saver impacts drill floor.</a:t>
            </a:r>
            <a:endParaRPr lang="en-GB" sz="1400" b="0"/>
          </a:p>
        </p:txBody>
      </p:sp>
      <p:sp>
        <p:nvSpPr>
          <p:cNvPr id="35" name="Arrow: Curved Down 34">
            <a:extLst>
              <a:ext uri="{FF2B5EF4-FFF2-40B4-BE49-F238E27FC236}">
                <a16:creationId xmlns:a16="http://schemas.microsoft.com/office/drawing/2014/main" id="{274FCAF9-178C-36C8-7290-9661E9128B34}"/>
              </a:ext>
            </a:extLst>
          </p:cNvPr>
          <p:cNvSpPr/>
          <p:nvPr/>
        </p:nvSpPr>
        <p:spPr bwMode="auto">
          <a:xfrm>
            <a:off x="4243489" y="5615189"/>
            <a:ext cx="1999164" cy="483607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4" name="Explosion: 8 Points 33">
            <a:extLst>
              <a:ext uri="{FF2B5EF4-FFF2-40B4-BE49-F238E27FC236}">
                <a16:creationId xmlns:a16="http://schemas.microsoft.com/office/drawing/2014/main" id="{11C2F9D7-E902-8581-C028-A0C2B3952D50}"/>
              </a:ext>
            </a:extLst>
          </p:cNvPr>
          <p:cNvSpPr/>
          <p:nvPr/>
        </p:nvSpPr>
        <p:spPr bwMode="auto">
          <a:xfrm>
            <a:off x="3886200" y="5867400"/>
            <a:ext cx="568417" cy="539173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6" name="Explosion: 8 Points 35">
            <a:extLst>
              <a:ext uri="{FF2B5EF4-FFF2-40B4-BE49-F238E27FC236}">
                <a16:creationId xmlns:a16="http://schemas.microsoft.com/office/drawing/2014/main" id="{CD011028-EEFC-7979-1F4F-68AD9AD82B53}"/>
              </a:ext>
            </a:extLst>
          </p:cNvPr>
          <p:cNvSpPr/>
          <p:nvPr/>
        </p:nvSpPr>
        <p:spPr bwMode="auto">
          <a:xfrm>
            <a:off x="10450286" y="5246915"/>
            <a:ext cx="568417" cy="539173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9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E863D-8D6E-7155-A84B-E29C488A1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7AFC38-862D-B545-B554-35F54B73C6F9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" name="Overdrive Clip side by side">
            <a:hlinkClick r:id="" action="ppaction://media"/>
            <a:extLst>
              <a:ext uri="{FF2B5EF4-FFF2-40B4-BE49-F238E27FC236}">
                <a16:creationId xmlns:a16="http://schemas.microsoft.com/office/drawing/2014/main" id="{DA16588E-556B-23B6-0796-D973903C0A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6614" y="0"/>
            <a:ext cx="8950325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50D0487-7C7E-F385-BE7B-8861B3D51694}"/>
              </a:ext>
            </a:extLst>
          </p:cNvPr>
          <p:cNvGrpSpPr/>
          <p:nvPr/>
        </p:nvGrpSpPr>
        <p:grpSpPr>
          <a:xfrm>
            <a:off x="-73573" y="-73573"/>
            <a:ext cx="2042160" cy="6931573"/>
            <a:chOff x="-73573" y="-73573"/>
            <a:chExt cx="2042160" cy="693157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E52388A-09DB-32BB-E4DF-E9E2D26A4398}"/>
                </a:ext>
              </a:extLst>
            </p:cNvPr>
            <p:cNvSpPr/>
            <p:nvPr/>
          </p:nvSpPr>
          <p:spPr bwMode="auto">
            <a:xfrm>
              <a:off x="-73573" y="0"/>
              <a:ext cx="2042160" cy="6858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8E0BED-A5CF-0C2E-1EC5-5496DBBF5D6F}"/>
                </a:ext>
              </a:extLst>
            </p:cNvPr>
            <p:cNvCxnSpPr>
              <a:cxnSpLocks/>
            </p:cNvCxnSpPr>
            <p:nvPr/>
          </p:nvCxnSpPr>
          <p:spPr>
            <a:xfrm>
              <a:off x="1968587" y="-73573"/>
              <a:ext cx="0" cy="6931573"/>
            </a:xfrm>
            <a:prstGeom prst="line">
              <a:avLst/>
            </a:prstGeom>
            <a:noFill/>
            <a:ln w="76200" cap="flat" cmpd="sng" algn="ctr">
              <a:solidFill>
                <a:srgbClr val="FFFFFF"/>
              </a:solidFill>
              <a:prstDash val="solid"/>
            </a:ln>
            <a:effectLst/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2EC6686-4C82-EE1F-D4A1-9DE72BF69FAA}"/>
              </a:ext>
            </a:extLst>
          </p:cNvPr>
          <p:cNvSpPr txBox="1"/>
          <p:nvPr/>
        </p:nvSpPr>
        <p:spPr>
          <a:xfrm rot="16200000">
            <a:off x="-1051289" y="3964319"/>
            <a:ext cx="3993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0">
                <a:solidFill>
                  <a:schemeClr val="bg1">
                    <a:lumMod val="65000"/>
                  </a:schemeClr>
                </a:solidFill>
              </a:rPr>
              <a:t>CCTV FOOTAGE                                  (Split view / Simultaneous)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8CA530-D748-08B2-F2C2-1629DEEDF3CB}"/>
              </a:ext>
            </a:extLst>
          </p:cNvPr>
          <p:cNvSpPr txBox="1"/>
          <p:nvPr/>
        </p:nvSpPr>
        <p:spPr>
          <a:xfrm rot="16200000">
            <a:off x="-355012" y="4118206"/>
            <a:ext cx="3993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0">
                <a:solidFill>
                  <a:schemeClr val="bg1">
                    <a:lumMod val="95000"/>
                  </a:schemeClr>
                </a:solidFill>
              </a:rPr>
              <a:t>Drill Floor Camera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35BC7-DC70-C176-A248-432CA34F74A4}"/>
              </a:ext>
            </a:extLst>
          </p:cNvPr>
          <p:cNvSpPr txBox="1"/>
          <p:nvPr/>
        </p:nvSpPr>
        <p:spPr>
          <a:xfrm rot="16200000">
            <a:off x="9203610" y="4118207"/>
            <a:ext cx="3993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0">
                <a:solidFill>
                  <a:schemeClr val="bg1">
                    <a:lumMod val="95000"/>
                  </a:schemeClr>
                </a:solidFill>
              </a:rPr>
              <a:t>Derrick Camera / Drillers View</a:t>
            </a:r>
          </a:p>
        </p:txBody>
      </p:sp>
    </p:spTree>
    <p:extLst>
      <p:ext uri="{BB962C8B-B14F-4D97-AF65-F5344CB8AC3E}">
        <p14:creationId xmlns:p14="http://schemas.microsoft.com/office/powerpoint/2010/main" val="76372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73F9C-2325-169B-71F6-909A29B35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012590B-7267-B16C-6876-83BB5B153600}"/>
              </a:ext>
            </a:extLst>
          </p:cNvPr>
          <p:cNvGrpSpPr/>
          <p:nvPr/>
        </p:nvGrpSpPr>
        <p:grpSpPr>
          <a:xfrm>
            <a:off x="-108856" y="0"/>
            <a:ext cx="12302564" cy="7840436"/>
            <a:chOff x="1968586" y="0"/>
            <a:chExt cx="10228796" cy="784043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F39C273-1241-C06D-648D-4C7F5004B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524"/>
            <a:stretch>
              <a:fillRect/>
            </a:stretch>
          </p:blipFill>
          <p:spPr>
            <a:xfrm>
              <a:off x="1991188" y="0"/>
              <a:ext cx="10206194" cy="7840436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6B1604-EB9C-4342-3B8B-23035019BE8B}"/>
                </a:ext>
              </a:extLst>
            </p:cNvPr>
            <p:cNvSpPr/>
            <p:nvPr/>
          </p:nvSpPr>
          <p:spPr bwMode="auto">
            <a:xfrm>
              <a:off x="1968586" y="0"/>
              <a:ext cx="4932672" cy="7173686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7CD8F381-B7D3-1767-1122-D8109FFD1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81" y="446026"/>
            <a:ext cx="9642157" cy="572603"/>
          </a:xfrm>
        </p:spPr>
        <p:txBody>
          <a:bodyPr/>
          <a:lstStyle/>
          <a:p>
            <a:r>
              <a:rPr lang="en-GB" sz="2400">
                <a:solidFill>
                  <a:schemeClr val="tx1"/>
                </a:solidFill>
              </a:rPr>
              <a:t>Causes and Recommendations</a:t>
            </a:r>
            <a:endParaRPr lang="en-GB" sz="2400" b="0">
              <a:solidFill>
                <a:schemeClr val="tx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553A5D4-4036-649F-BB40-420355FF46E3}"/>
              </a:ext>
            </a:extLst>
          </p:cNvPr>
          <p:cNvGrpSpPr/>
          <p:nvPr/>
        </p:nvGrpSpPr>
        <p:grpSpPr>
          <a:xfrm>
            <a:off x="420257" y="5647839"/>
            <a:ext cx="710780" cy="935182"/>
            <a:chOff x="420257" y="5647839"/>
            <a:chExt cx="710780" cy="93518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F7E3C612-D742-E552-A10C-32A8A556588E}"/>
                </a:ext>
              </a:extLst>
            </p:cNvPr>
            <p:cNvSpPr/>
            <p:nvPr/>
          </p:nvSpPr>
          <p:spPr bwMode="auto">
            <a:xfrm>
              <a:off x="420257" y="5647839"/>
              <a:ext cx="710780" cy="93518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35" name="Picture 46" descr="DROPS">
              <a:extLst>
                <a:ext uri="{FF2B5EF4-FFF2-40B4-BE49-F238E27FC236}">
                  <a16:creationId xmlns:a16="http://schemas.microsoft.com/office/drawing/2014/main" id="{D921FD2C-FD63-371F-E829-807D8DB632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81" y="5751889"/>
              <a:ext cx="566134" cy="73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9E18269-11F2-4496-3C7B-72DD2ED3F6FD}"/>
              </a:ext>
            </a:extLst>
          </p:cNvPr>
          <p:cNvSpPr txBox="1"/>
          <p:nvPr/>
        </p:nvSpPr>
        <p:spPr>
          <a:xfrm>
            <a:off x="1250061" y="6342926"/>
            <a:ext cx="10544542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pitchFamily="20" charset="-128"/>
                <a:cs typeface="+mn-cs"/>
              </a:rPr>
              <a:t>LEARNING FROM INCIDENTS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7F857E-D81F-3F83-9FE0-3AC6C8E4CC2A}"/>
              </a:ext>
            </a:extLst>
          </p:cNvPr>
          <p:cNvSpPr txBox="1"/>
          <p:nvPr/>
        </p:nvSpPr>
        <p:spPr>
          <a:xfrm>
            <a:off x="1250059" y="1038153"/>
            <a:ext cx="424722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A number of Immediate Causes were identified, </a:t>
            </a:r>
            <a:r>
              <a:rPr lang="en-GB" sz="1400" b="0">
                <a:solidFill>
                  <a:prstClr val="black"/>
                </a:solidFill>
                <a:latin typeface="Arial"/>
                <a:ea typeface="ヒラギノ角ゴ Pro W3"/>
              </a:rPr>
              <a:t>with particular reference to Red Zone Management.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Root Causes addressed further issues including Human Performance factors that created error traps. The following slides illustrate these.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400">
                <a:solidFill>
                  <a:prstClr val="black"/>
                </a:solidFill>
                <a:latin typeface="Arial"/>
                <a:ea typeface="ヒラギノ角ゴ Pro W3"/>
              </a:rPr>
              <a:t>NOTE: The image on the right shows the exact position of personnel exposed in the Red Zone as the Mud Saver makes contact with the Liner.</a:t>
            </a:r>
            <a:endParaRPr kumimoji="0" lang="en-GB" sz="14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ヒラギノ角ゴ Pro W3"/>
              <a:cs typeface="+mn-c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9B7C473-7F48-3610-9DAC-FA7EA1F27BED}"/>
              </a:ext>
            </a:extLst>
          </p:cNvPr>
          <p:cNvSpPr/>
          <p:nvPr/>
        </p:nvSpPr>
        <p:spPr bwMode="auto">
          <a:xfrm rot="16200000">
            <a:off x="10448925" y="4417314"/>
            <a:ext cx="324091" cy="486137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BE99FE-A47D-0AAF-6036-EF7443B842C8}"/>
              </a:ext>
            </a:extLst>
          </p:cNvPr>
          <p:cNvSpPr/>
          <p:nvPr/>
        </p:nvSpPr>
        <p:spPr bwMode="auto">
          <a:xfrm>
            <a:off x="6258046" y="1363449"/>
            <a:ext cx="2281524" cy="1379750"/>
          </a:xfrm>
          <a:prstGeom prst="rect">
            <a:avLst/>
          </a:prstGeom>
          <a:solidFill>
            <a:schemeClr val="tx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6F1869F-323C-5D36-9313-F1FE9DC933A1}"/>
              </a:ext>
            </a:extLst>
          </p:cNvPr>
          <p:cNvSpPr/>
          <p:nvPr/>
        </p:nvSpPr>
        <p:spPr bwMode="auto">
          <a:xfrm>
            <a:off x="8621365" y="1274818"/>
            <a:ext cx="324091" cy="486137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CD19E7-8464-5628-15B6-4D90EAEF832E}"/>
              </a:ext>
            </a:extLst>
          </p:cNvPr>
          <p:cNvSpPr txBox="1"/>
          <p:nvPr/>
        </p:nvSpPr>
        <p:spPr>
          <a:xfrm>
            <a:off x="6368145" y="1363999"/>
            <a:ext cx="21714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>
                <a:solidFill>
                  <a:schemeClr val="bg1"/>
                </a:solidFill>
              </a:rPr>
              <a:t>FLOOR HAND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b="0">
                <a:solidFill>
                  <a:schemeClr val="bg1"/>
                </a:solidFill>
              </a:rPr>
              <a:t>Has retrieved the stubbing guide and is placing it on storage rack at Drillers Cabin window.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0720F-7DF4-90B4-186B-1EAFC5C060A0}"/>
              </a:ext>
            </a:extLst>
          </p:cNvPr>
          <p:cNvSpPr/>
          <p:nvPr/>
        </p:nvSpPr>
        <p:spPr bwMode="auto">
          <a:xfrm>
            <a:off x="6890657" y="4882220"/>
            <a:ext cx="3880485" cy="1246495"/>
          </a:xfrm>
          <a:prstGeom prst="rect">
            <a:avLst/>
          </a:prstGeom>
          <a:solidFill>
            <a:schemeClr val="tx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4CA0D3-6F97-2302-78C0-06E48A861382}"/>
              </a:ext>
            </a:extLst>
          </p:cNvPr>
          <p:cNvSpPr txBox="1"/>
          <p:nvPr/>
        </p:nvSpPr>
        <p:spPr>
          <a:xfrm>
            <a:off x="6781800" y="4882771"/>
            <a:ext cx="3989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>
                <a:solidFill>
                  <a:schemeClr val="bg1"/>
                </a:solidFill>
              </a:rPr>
              <a:t>3</a:t>
            </a:r>
            <a:r>
              <a:rPr lang="en-GB" sz="1400" baseline="30000">
                <a:solidFill>
                  <a:schemeClr val="bg1"/>
                </a:solidFill>
              </a:rPr>
              <a:t>rd</a:t>
            </a:r>
            <a:r>
              <a:rPr lang="en-GB" sz="1400">
                <a:solidFill>
                  <a:schemeClr val="bg1"/>
                </a:solidFill>
              </a:rPr>
              <a:t> PARTY TECHNICIAN / CU Operator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b="0">
                <a:solidFill>
                  <a:schemeClr val="bg1"/>
                </a:solidFill>
              </a:rPr>
              <a:t>Is looking up as contact is made with the liner.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b="0">
                <a:solidFill>
                  <a:schemeClr val="bg1"/>
                </a:solidFill>
              </a:rPr>
              <a:t>Attempting to communicate with Driller using confused hand signals.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251C38-8FB3-D71A-2935-FA300E4717F0}"/>
              </a:ext>
            </a:extLst>
          </p:cNvPr>
          <p:cNvSpPr/>
          <p:nvPr/>
        </p:nvSpPr>
        <p:spPr bwMode="auto">
          <a:xfrm>
            <a:off x="6894808" y="489680"/>
            <a:ext cx="1637579" cy="248147"/>
          </a:xfrm>
          <a:prstGeom prst="rect">
            <a:avLst/>
          </a:prstGeom>
          <a:solidFill>
            <a:schemeClr val="tx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7A6A294-6DF5-1F98-F800-15107BC337EB}"/>
              </a:ext>
            </a:extLst>
          </p:cNvPr>
          <p:cNvSpPr/>
          <p:nvPr/>
        </p:nvSpPr>
        <p:spPr bwMode="auto">
          <a:xfrm>
            <a:off x="8588677" y="375439"/>
            <a:ext cx="324091" cy="486137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1D6051-501D-0AAB-75E4-C12CCDC72A8A}"/>
              </a:ext>
            </a:extLst>
          </p:cNvPr>
          <p:cNvSpPr txBox="1"/>
          <p:nvPr/>
        </p:nvSpPr>
        <p:spPr>
          <a:xfrm>
            <a:off x="6890657" y="457572"/>
            <a:ext cx="164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>
                <a:solidFill>
                  <a:schemeClr val="bg1"/>
                </a:solidFill>
              </a:rPr>
              <a:t>DRILLER’S CAB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CBD4AC-BE77-3F07-BFDC-D7836027D6EA}"/>
              </a:ext>
            </a:extLst>
          </p:cNvPr>
          <p:cNvSpPr/>
          <p:nvPr/>
        </p:nvSpPr>
        <p:spPr bwMode="auto">
          <a:xfrm>
            <a:off x="6894808" y="4267023"/>
            <a:ext cx="1637579" cy="248147"/>
          </a:xfrm>
          <a:prstGeom prst="rect">
            <a:avLst/>
          </a:prstGeom>
          <a:solidFill>
            <a:schemeClr val="tx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468DD82F-8992-589C-AE1C-1BE0D7240FE7}"/>
              </a:ext>
            </a:extLst>
          </p:cNvPr>
          <p:cNvSpPr/>
          <p:nvPr/>
        </p:nvSpPr>
        <p:spPr bwMode="auto">
          <a:xfrm>
            <a:off x="8588677" y="4152782"/>
            <a:ext cx="324091" cy="486137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0B919A-DC41-482D-6682-DB01ACEA2545}"/>
              </a:ext>
            </a:extLst>
          </p:cNvPr>
          <p:cNvSpPr txBox="1"/>
          <p:nvPr/>
        </p:nvSpPr>
        <p:spPr>
          <a:xfrm>
            <a:off x="6890657" y="4234915"/>
            <a:ext cx="164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>
                <a:solidFill>
                  <a:schemeClr val="bg1"/>
                </a:solidFill>
              </a:rPr>
              <a:t>CONTROL UNIT</a:t>
            </a:r>
          </a:p>
        </p:txBody>
      </p:sp>
    </p:spTree>
    <p:extLst>
      <p:ext uri="{BB962C8B-B14F-4D97-AF65-F5344CB8AC3E}">
        <p14:creationId xmlns:p14="http://schemas.microsoft.com/office/powerpoint/2010/main" val="21545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49998-9465-A2AF-2947-3651AA6CD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1BB7EFB5-869F-719A-3627-241110EF3BD3}"/>
              </a:ext>
            </a:extLst>
          </p:cNvPr>
          <p:cNvGrpSpPr/>
          <p:nvPr/>
        </p:nvGrpSpPr>
        <p:grpSpPr>
          <a:xfrm>
            <a:off x="-108856" y="0"/>
            <a:ext cx="12302564" cy="7840436"/>
            <a:chOff x="1968586" y="0"/>
            <a:chExt cx="10228796" cy="784043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AE1FD87-9C96-994D-AAD5-4B57948AE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524"/>
            <a:stretch>
              <a:fillRect/>
            </a:stretch>
          </p:blipFill>
          <p:spPr>
            <a:xfrm>
              <a:off x="1991188" y="0"/>
              <a:ext cx="10206194" cy="7840436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56AC3EE-95D1-07B4-C004-D6DB9F44A53C}"/>
                </a:ext>
              </a:extLst>
            </p:cNvPr>
            <p:cNvSpPr/>
            <p:nvPr/>
          </p:nvSpPr>
          <p:spPr bwMode="auto">
            <a:xfrm>
              <a:off x="1968586" y="0"/>
              <a:ext cx="10223414" cy="6858000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4E467428-0F30-2273-16D3-F9C1EC12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81" y="446026"/>
            <a:ext cx="9642157" cy="572603"/>
          </a:xfrm>
        </p:spPr>
        <p:txBody>
          <a:bodyPr/>
          <a:lstStyle/>
          <a:p>
            <a:r>
              <a:rPr lang="en-GB" sz="2400">
                <a:solidFill>
                  <a:schemeClr val="tx1"/>
                </a:solidFill>
              </a:rPr>
              <a:t>Causes and Recommendations </a:t>
            </a:r>
            <a:r>
              <a:rPr lang="en-GB" sz="1800" b="0">
                <a:solidFill>
                  <a:schemeClr val="tx1"/>
                </a:solidFill>
              </a:rPr>
              <a:t>SYSTEM &amp; ADMINISTRATIVE CONTROLS</a:t>
            </a:r>
            <a:endParaRPr lang="en-GB" sz="2400" b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85D1ED-0558-486C-278C-47F6AF822B5D}"/>
              </a:ext>
            </a:extLst>
          </p:cNvPr>
          <p:cNvSpPr/>
          <p:nvPr/>
        </p:nvSpPr>
        <p:spPr bwMode="auto">
          <a:xfrm>
            <a:off x="1351366" y="1019991"/>
            <a:ext cx="10044344" cy="703118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1FE0FF-57F3-55D4-8457-BFC0FE5BE20A}"/>
              </a:ext>
            </a:extLst>
          </p:cNvPr>
          <p:cNvSpPr txBox="1"/>
          <p:nvPr/>
        </p:nvSpPr>
        <p:spPr>
          <a:xfrm>
            <a:off x="1463992" y="1083873"/>
            <a:ext cx="8727757" cy="559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IMMEDIATE CAUSE: Operating at Improper Speed.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Although in Gear 1, the Driller failed to reduce the speed while stabbing the overdrive into the liner joint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288E379-7531-D93C-390C-FE6462203031}"/>
              </a:ext>
            </a:extLst>
          </p:cNvPr>
          <p:cNvGrpSpPr/>
          <p:nvPr/>
        </p:nvGrpSpPr>
        <p:grpSpPr>
          <a:xfrm>
            <a:off x="1351367" y="1785158"/>
            <a:ext cx="4706532" cy="2489662"/>
            <a:chOff x="1351367" y="1785158"/>
            <a:chExt cx="4706532" cy="248966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6D880DF-87C5-E14C-1C99-FF3E945BDA88}"/>
                </a:ext>
              </a:extLst>
            </p:cNvPr>
            <p:cNvSpPr/>
            <p:nvPr/>
          </p:nvSpPr>
          <p:spPr bwMode="auto">
            <a:xfrm>
              <a:off x="1351367" y="2196638"/>
              <a:ext cx="4706532" cy="20781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DE3D03-72F3-0709-889F-DFAF75372E50}"/>
                </a:ext>
              </a:extLst>
            </p:cNvPr>
            <p:cNvSpPr/>
            <p:nvPr/>
          </p:nvSpPr>
          <p:spPr bwMode="auto">
            <a:xfrm>
              <a:off x="1351367" y="1785158"/>
              <a:ext cx="4706532" cy="42881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545B1D-26E2-BF94-A7E6-59D74B978F54}"/>
                </a:ext>
              </a:extLst>
            </p:cNvPr>
            <p:cNvSpPr txBox="1"/>
            <p:nvPr/>
          </p:nvSpPr>
          <p:spPr>
            <a:xfrm>
              <a:off x="1463993" y="1849040"/>
              <a:ext cx="354996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ROOT CAUSE – Job / System Factors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2489F8-F25E-0B8B-02DF-FB69EC0806B4}"/>
                </a:ext>
              </a:extLst>
            </p:cNvPr>
            <p:cNvSpPr txBox="1"/>
            <p:nvPr/>
          </p:nvSpPr>
          <p:spPr>
            <a:xfrm>
              <a:off x="1463993" y="2287541"/>
              <a:ext cx="4316729" cy="16111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The 'Making Up Casing' guideline instructs to </a:t>
              </a:r>
              <a:r>
                <a:rPr kumimoji="0" lang="en-GB" sz="140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"Lower DDM but slow down. Stab Mud Saver Valve into box," 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but it does not define a specific speed limit or operational mode.</a:t>
              </a:r>
            </a:p>
            <a:p>
              <a:pPr marL="0" marR="0" lvl="0" indent="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The Work Instruction in use lacks guidance on speed or mode for stabbing the Mud Saver Valve.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B731E99-4FE9-33DD-F160-C14B7EA16AF8}"/>
              </a:ext>
            </a:extLst>
          </p:cNvPr>
          <p:cNvGrpSpPr/>
          <p:nvPr/>
        </p:nvGrpSpPr>
        <p:grpSpPr>
          <a:xfrm>
            <a:off x="6256020" y="1785158"/>
            <a:ext cx="5139690" cy="2489662"/>
            <a:chOff x="6256020" y="1785158"/>
            <a:chExt cx="5139690" cy="24896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A18E4B7-8EB5-525F-62DE-D01A8885323A}"/>
                </a:ext>
              </a:extLst>
            </p:cNvPr>
            <p:cNvSpPr/>
            <p:nvPr/>
          </p:nvSpPr>
          <p:spPr bwMode="auto">
            <a:xfrm>
              <a:off x="6256020" y="2196638"/>
              <a:ext cx="5139690" cy="20781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3315B9-342C-BD0A-330D-8213EADE8DF0}"/>
                </a:ext>
              </a:extLst>
            </p:cNvPr>
            <p:cNvSpPr/>
            <p:nvPr/>
          </p:nvSpPr>
          <p:spPr bwMode="auto">
            <a:xfrm>
              <a:off x="6256020" y="1785158"/>
              <a:ext cx="5139690" cy="4288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854E6A2-078E-5B66-B61D-E3757D3DB510}"/>
                </a:ext>
              </a:extLst>
            </p:cNvPr>
            <p:cNvSpPr txBox="1"/>
            <p:nvPr/>
          </p:nvSpPr>
          <p:spPr>
            <a:xfrm>
              <a:off x="6368647" y="1849040"/>
              <a:ext cx="354996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RECOMMENDATIONS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7BE0DAC-638E-7D26-1D7F-4AB4546793BC}"/>
                </a:ext>
              </a:extLst>
            </p:cNvPr>
            <p:cNvSpPr txBox="1"/>
            <p:nvPr/>
          </p:nvSpPr>
          <p:spPr>
            <a:xfrm>
              <a:off x="6367462" y="2287541"/>
              <a:ext cx="4822507" cy="16880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defTabSz="1218987"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Update guideline and Work Instruction to specify 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‘Creep Mode’ 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for DDM during making up casing / liner with the Overdrive.</a:t>
              </a:r>
            </a:p>
            <a:p>
              <a:pPr marL="285750" indent="-285750" defTabSz="1218987"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GB" sz="1400" b="0">
                  <a:solidFill>
                    <a:schemeClr val="tx1"/>
                  </a:solidFill>
                  <a:latin typeface="Arial"/>
                  <a:ea typeface="ヒラギノ角ゴ Pro W3"/>
                </a:rPr>
                <a:t>Communicate change to all personnel.</a:t>
              </a:r>
            </a:p>
            <a:p>
              <a:pPr marL="285750" indent="-285750" defTabSz="1218987"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Conduct gap analysis on other operations with similar risk to specify ‘Creep Mode’ or specific speed limit.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984F285-6F42-296F-D1E1-072CEFC5384A}"/>
              </a:ext>
            </a:extLst>
          </p:cNvPr>
          <p:cNvGrpSpPr/>
          <p:nvPr/>
        </p:nvGrpSpPr>
        <p:grpSpPr>
          <a:xfrm>
            <a:off x="420257" y="5647839"/>
            <a:ext cx="710780" cy="935182"/>
            <a:chOff x="420257" y="5647839"/>
            <a:chExt cx="710780" cy="93518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F51468E-FA62-1DAE-15FC-96510BC90468}"/>
                </a:ext>
              </a:extLst>
            </p:cNvPr>
            <p:cNvSpPr/>
            <p:nvPr/>
          </p:nvSpPr>
          <p:spPr bwMode="auto">
            <a:xfrm>
              <a:off x="420257" y="5647839"/>
              <a:ext cx="710780" cy="93518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35" name="Picture 46" descr="DROPS">
              <a:extLst>
                <a:ext uri="{FF2B5EF4-FFF2-40B4-BE49-F238E27FC236}">
                  <a16:creationId xmlns:a16="http://schemas.microsoft.com/office/drawing/2014/main" id="{27DEF009-5D8C-7EF7-4B84-68E2CC483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81" y="5751889"/>
              <a:ext cx="566134" cy="73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DC147BA-0161-FCB3-D864-4B24A222C637}"/>
              </a:ext>
            </a:extLst>
          </p:cNvPr>
          <p:cNvSpPr txBox="1"/>
          <p:nvPr/>
        </p:nvSpPr>
        <p:spPr>
          <a:xfrm>
            <a:off x="1250061" y="6342926"/>
            <a:ext cx="10544542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pitchFamily="20" charset="-128"/>
                <a:cs typeface="+mn-cs"/>
              </a:rPr>
              <a:t>LEARNING FROM INCIDENTS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B45658-B784-CC6E-1512-C930699CF700}"/>
              </a:ext>
            </a:extLst>
          </p:cNvPr>
          <p:cNvGrpSpPr/>
          <p:nvPr/>
        </p:nvGrpSpPr>
        <p:grpSpPr>
          <a:xfrm>
            <a:off x="1351367" y="4363599"/>
            <a:ext cx="10044343" cy="1223252"/>
            <a:chOff x="1351367" y="4363599"/>
            <a:chExt cx="10044343" cy="122325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19671E-8BA6-7A15-600D-B6CE1F5A6923}"/>
                </a:ext>
              </a:extLst>
            </p:cNvPr>
            <p:cNvSpPr/>
            <p:nvPr/>
          </p:nvSpPr>
          <p:spPr bwMode="auto">
            <a:xfrm>
              <a:off x="1351367" y="4363599"/>
              <a:ext cx="1060363" cy="112799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E9E15D6-6BE0-9B97-97B7-97694384FD2F}"/>
                </a:ext>
              </a:extLst>
            </p:cNvPr>
            <p:cNvSpPr txBox="1"/>
            <p:nvPr/>
          </p:nvSpPr>
          <p:spPr>
            <a:xfrm>
              <a:off x="1406844" y="4427481"/>
              <a:ext cx="8058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i="0" u="none" strike="noStrike" kern="1200" cap="none" spc="0" normalizeH="0" baseline="0" noProof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HPF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4EA384C-8EB8-D1E7-FF82-3D12CB0021F4}"/>
                </a:ext>
              </a:extLst>
            </p:cNvPr>
            <p:cNvSpPr txBox="1"/>
            <p:nvPr/>
          </p:nvSpPr>
          <p:spPr>
            <a:xfrm>
              <a:off x="1421511" y="4860802"/>
              <a:ext cx="990219" cy="46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1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ヒラギノ角ゴ Pro W3" pitchFamily="20" charset="-128"/>
                  <a:cs typeface="+mn-cs"/>
                </a:rPr>
                <a:t>HUMAN PERFORMANCE FACTORS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81B0015-0044-DFA0-4337-2FB4BBFD2E91}"/>
                </a:ext>
              </a:extLst>
            </p:cNvPr>
            <p:cNvSpPr/>
            <p:nvPr/>
          </p:nvSpPr>
          <p:spPr bwMode="auto">
            <a:xfrm>
              <a:off x="2402927" y="4363599"/>
              <a:ext cx="8992783" cy="11279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05983FC-7C29-66E0-5309-BC77CB01E9C8}"/>
                </a:ext>
              </a:extLst>
            </p:cNvPr>
            <p:cNvSpPr txBox="1"/>
            <p:nvPr/>
          </p:nvSpPr>
          <p:spPr>
            <a:xfrm>
              <a:off x="2492693" y="4463017"/>
              <a:ext cx="8697276" cy="11238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Key hazards </a:t>
              </a:r>
              <a:r>
                <a:rPr kumimoji="0" lang="en-GB" sz="14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(stabbing speed, misalignment, proximity, impact potential) 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were not explicitly addressed in work instructions. The lengthy, generic operating guidelines created 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cognitive overload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, leading to 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task-focused deviation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 and 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unclear risk awareness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.</a:t>
              </a:r>
            </a:p>
            <a:p>
              <a:pPr marL="0" marR="0" lvl="0" indent="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53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57E4F-8D58-B75F-016E-779E2B82F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C0A6264E-1892-240C-4C63-F8E690EBA5C7}"/>
              </a:ext>
            </a:extLst>
          </p:cNvPr>
          <p:cNvGrpSpPr/>
          <p:nvPr/>
        </p:nvGrpSpPr>
        <p:grpSpPr>
          <a:xfrm>
            <a:off x="-108856" y="0"/>
            <a:ext cx="12302564" cy="7840436"/>
            <a:chOff x="1968586" y="0"/>
            <a:chExt cx="10228796" cy="784043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0CE514D-A739-F0CC-6C9D-63281BCAE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524"/>
            <a:stretch>
              <a:fillRect/>
            </a:stretch>
          </p:blipFill>
          <p:spPr>
            <a:xfrm>
              <a:off x="1991188" y="0"/>
              <a:ext cx="10206194" cy="7840436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D2E1A8-87EF-6275-D8D5-AC13BEABB73D}"/>
                </a:ext>
              </a:extLst>
            </p:cNvPr>
            <p:cNvSpPr/>
            <p:nvPr/>
          </p:nvSpPr>
          <p:spPr bwMode="auto">
            <a:xfrm>
              <a:off x="1968586" y="0"/>
              <a:ext cx="10223414" cy="6858000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82F4A5BC-7BB1-A5D8-DA07-BA181208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81" y="446026"/>
            <a:ext cx="9642157" cy="572603"/>
          </a:xfrm>
        </p:spPr>
        <p:txBody>
          <a:bodyPr/>
          <a:lstStyle/>
          <a:p>
            <a:r>
              <a:rPr lang="en-GB" sz="2400">
                <a:solidFill>
                  <a:schemeClr val="tx1"/>
                </a:solidFill>
              </a:rPr>
              <a:t>Causes and Recommendations </a:t>
            </a:r>
            <a:r>
              <a:rPr lang="en-GB" sz="1800" b="0">
                <a:solidFill>
                  <a:schemeClr val="tx1"/>
                </a:solidFill>
              </a:rPr>
              <a:t>SYSTEM &amp; ADMINISTRATIVE CONTROLS</a:t>
            </a:r>
            <a:endParaRPr lang="en-GB" sz="2400" b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653D14-D278-6109-91D2-88C8CAF95738}"/>
              </a:ext>
            </a:extLst>
          </p:cNvPr>
          <p:cNvSpPr/>
          <p:nvPr/>
        </p:nvSpPr>
        <p:spPr bwMode="auto">
          <a:xfrm>
            <a:off x="1351366" y="1019991"/>
            <a:ext cx="10044344" cy="703118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A8BD8-B0BA-F626-DED7-507FD388B453}"/>
              </a:ext>
            </a:extLst>
          </p:cNvPr>
          <p:cNvSpPr txBox="1"/>
          <p:nvPr/>
        </p:nvSpPr>
        <p:spPr>
          <a:xfrm>
            <a:off x="1463993" y="1083873"/>
            <a:ext cx="6624094" cy="559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IMMEDIATE CAUSE: Improper Equipment Placement.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 Misalignment of liner and mud saver while stabbing the overdrive.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E754A71-81BF-4DA0-C27F-1C6F43F6A4CD}"/>
              </a:ext>
            </a:extLst>
          </p:cNvPr>
          <p:cNvGrpSpPr/>
          <p:nvPr/>
        </p:nvGrpSpPr>
        <p:grpSpPr>
          <a:xfrm>
            <a:off x="1351367" y="1785158"/>
            <a:ext cx="4706532" cy="2489662"/>
            <a:chOff x="1351367" y="1785158"/>
            <a:chExt cx="4706532" cy="248966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6DDB31D-C4D9-BA2D-BC03-B44B065EC4C4}"/>
                </a:ext>
              </a:extLst>
            </p:cNvPr>
            <p:cNvSpPr/>
            <p:nvPr/>
          </p:nvSpPr>
          <p:spPr bwMode="auto">
            <a:xfrm>
              <a:off x="1351367" y="2196638"/>
              <a:ext cx="4706532" cy="20781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544074B-AF17-A2AE-BEFF-86EE6D366E3C}"/>
                </a:ext>
              </a:extLst>
            </p:cNvPr>
            <p:cNvSpPr/>
            <p:nvPr/>
          </p:nvSpPr>
          <p:spPr bwMode="auto">
            <a:xfrm>
              <a:off x="1351367" y="1785158"/>
              <a:ext cx="4706532" cy="42881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BFE929-662A-5A08-D8AE-9FD03DFDCCB9}"/>
                </a:ext>
              </a:extLst>
            </p:cNvPr>
            <p:cNvSpPr txBox="1"/>
            <p:nvPr/>
          </p:nvSpPr>
          <p:spPr>
            <a:xfrm>
              <a:off x="1463993" y="1849040"/>
              <a:ext cx="354996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ROOT CAUSE – Job / System Factors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F93A09-4A02-63B4-65E1-E9D519E89B04}"/>
                </a:ext>
              </a:extLst>
            </p:cNvPr>
            <p:cNvSpPr txBox="1"/>
            <p:nvPr/>
          </p:nvSpPr>
          <p:spPr>
            <a:xfrm>
              <a:off x="1463993" y="2287541"/>
              <a:ext cx="4316729" cy="10468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The camera system installed to assist the driller in monitoring connection height was found to be insufficient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, limiting visual clarity and affecting driller’s ability to accurately assess alignment.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F7B5848-7EF5-CCBF-6E40-CE6EF01A34E8}"/>
              </a:ext>
            </a:extLst>
          </p:cNvPr>
          <p:cNvGrpSpPr/>
          <p:nvPr/>
        </p:nvGrpSpPr>
        <p:grpSpPr>
          <a:xfrm>
            <a:off x="6256020" y="1785158"/>
            <a:ext cx="5139690" cy="2489662"/>
            <a:chOff x="6256020" y="1785158"/>
            <a:chExt cx="5139690" cy="24896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7A1830B-33ED-3C4E-7A40-C3A7190A38F4}"/>
                </a:ext>
              </a:extLst>
            </p:cNvPr>
            <p:cNvSpPr/>
            <p:nvPr/>
          </p:nvSpPr>
          <p:spPr bwMode="auto">
            <a:xfrm>
              <a:off x="6256020" y="2196638"/>
              <a:ext cx="5139690" cy="20781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6085E7-5BC9-BEB0-64F0-A7906E14FAB5}"/>
                </a:ext>
              </a:extLst>
            </p:cNvPr>
            <p:cNvSpPr/>
            <p:nvPr/>
          </p:nvSpPr>
          <p:spPr bwMode="auto">
            <a:xfrm>
              <a:off x="6256020" y="1785158"/>
              <a:ext cx="5139690" cy="4288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404CDD-29AF-803F-029D-768B8747C4D1}"/>
                </a:ext>
              </a:extLst>
            </p:cNvPr>
            <p:cNvSpPr txBox="1"/>
            <p:nvPr/>
          </p:nvSpPr>
          <p:spPr>
            <a:xfrm>
              <a:off x="6368647" y="1849040"/>
              <a:ext cx="354996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RECOMMENDATIONS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48D3ED9-DF3D-2712-BE21-E3CF41AFFDBB}"/>
                </a:ext>
              </a:extLst>
            </p:cNvPr>
            <p:cNvSpPr txBox="1"/>
            <p:nvPr/>
          </p:nvSpPr>
          <p:spPr>
            <a:xfrm>
              <a:off x="6367462" y="2287541"/>
              <a:ext cx="4822507" cy="16111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defTabSz="1218987"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Add a new or upgrade / adjust the existing camera system to obtain the position for clear, unobstructed views of the connection interface.</a:t>
              </a:r>
            </a:p>
            <a:p>
              <a:pPr marL="285750" indent="-285750" defTabSz="1218987"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GB" sz="1400" b="0">
                  <a:solidFill>
                    <a:schemeClr val="tx1"/>
                  </a:solidFill>
                  <a:latin typeface="Arial"/>
                  <a:ea typeface="ヒラギノ角ゴ Pro W3"/>
                </a:rPr>
                <a:t>Conduct a survey during next casing / liner running operation using existing cameras to confirm capabilities.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036A27D-4E9E-B365-F5B3-FC9263496081}"/>
              </a:ext>
            </a:extLst>
          </p:cNvPr>
          <p:cNvGrpSpPr/>
          <p:nvPr/>
        </p:nvGrpSpPr>
        <p:grpSpPr>
          <a:xfrm>
            <a:off x="420257" y="5647839"/>
            <a:ext cx="710780" cy="935182"/>
            <a:chOff x="420257" y="5647839"/>
            <a:chExt cx="710780" cy="93518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A6AA87A-2D18-AD02-402D-4D760554C00E}"/>
                </a:ext>
              </a:extLst>
            </p:cNvPr>
            <p:cNvSpPr/>
            <p:nvPr/>
          </p:nvSpPr>
          <p:spPr bwMode="auto">
            <a:xfrm>
              <a:off x="420257" y="5647839"/>
              <a:ext cx="710780" cy="93518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35" name="Picture 46" descr="DROPS">
              <a:extLst>
                <a:ext uri="{FF2B5EF4-FFF2-40B4-BE49-F238E27FC236}">
                  <a16:creationId xmlns:a16="http://schemas.microsoft.com/office/drawing/2014/main" id="{C07C7C38-A19F-C959-1615-8781DEE65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81" y="5751889"/>
              <a:ext cx="566134" cy="73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AFB6C4D-A2AD-B42E-57D4-212E44792320}"/>
              </a:ext>
            </a:extLst>
          </p:cNvPr>
          <p:cNvSpPr txBox="1"/>
          <p:nvPr/>
        </p:nvSpPr>
        <p:spPr>
          <a:xfrm>
            <a:off x="1250061" y="6342926"/>
            <a:ext cx="10544542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pitchFamily="20" charset="-128"/>
                <a:cs typeface="+mn-cs"/>
              </a:rPr>
              <a:t>LEARNING FROM INCIDENTS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DEDD82E-DD0F-C54F-2778-B6116538EF9C}"/>
              </a:ext>
            </a:extLst>
          </p:cNvPr>
          <p:cNvGrpSpPr/>
          <p:nvPr/>
        </p:nvGrpSpPr>
        <p:grpSpPr>
          <a:xfrm>
            <a:off x="1351367" y="4363599"/>
            <a:ext cx="10044343" cy="1127996"/>
            <a:chOff x="1351367" y="4363599"/>
            <a:chExt cx="10044343" cy="112799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135F026-AD9A-E300-6822-BD49E03599AD}"/>
                </a:ext>
              </a:extLst>
            </p:cNvPr>
            <p:cNvSpPr/>
            <p:nvPr/>
          </p:nvSpPr>
          <p:spPr bwMode="auto">
            <a:xfrm>
              <a:off x="1351367" y="4363599"/>
              <a:ext cx="1060363" cy="112799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5C52B5-C692-CC00-EB02-A8238C32282D}"/>
                </a:ext>
              </a:extLst>
            </p:cNvPr>
            <p:cNvSpPr txBox="1"/>
            <p:nvPr/>
          </p:nvSpPr>
          <p:spPr>
            <a:xfrm>
              <a:off x="1406844" y="4427481"/>
              <a:ext cx="8058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i="0" u="none" strike="noStrike" kern="1200" cap="none" spc="0" normalizeH="0" baseline="0" noProof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HPF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D4DE9E1-ED23-8E16-6F86-0BAE0939486D}"/>
                </a:ext>
              </a:extLst>
            </p:cNvPr>
            <p:cNvSpPr txBox="1"/>
            <p:nvPr/>
          </p:nvSpPr>
          <p:spPr>
            <a:xfrm>
              <a:off x="1421511" y="4860802"/>
              <a:ext cx="990219" cy="46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1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ヒラギノ角ゴ Pro W3" pitchFamily="20" charset="-128"/>
                  <a:cs typeface="+mn-cs"/>
                </a:rPr>
                <a:t>HUMAN PERFORMANCE FACTORS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93F2F4-266D-C655-183F-4E9567096650}"/>
                </a:ext>
              </a:extLst>
            </p:cNvPr>
            <p:cNvSpPr/>
            <p:nvPr/>
          </p:nvSpPr>
          <p:spPr bwMode="auto">
            <a:xfrm>
              <a:off x="2402927" y="4363599"/>
              <a:ext cx="8992783" cy="11279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94EE3EA-66FB-2623-BE34-2F77728F5C0D}"/>
                </a:ext>
              </a:extLst>
            </p:cNvPr>
            <p:cNvSpPr txBox="1"/>
            <p:nvPr/>
          </p:nvSpPr>
          <p:spPr>
            <a:xfrm>
              <a:off x="2492693" y="4463017"/>
              <a:ext cx="8697276" cy="880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Limited situational awareness and impaired decision-making 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due to insufficient camera visibility of the connection interface.</a:t>
              </a:r>
            </a:p>
            <a:p>
              <a:pPr marL="0" marR="0" lvl="0" indent="0" algn="l" defTabSz="121898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90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HWeil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Weil_Whit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HWeil_White 1">
        <a:dk1>
          <a:srgbClr val="7F7F7F"/>
        </a:dk1>
        <a:lt1>
          <a:srgbClr val="FFFFFF"/>
        </a:lt1>
        <a:dk2>
          <a:srgbClr val="000000"/>
        </a:dk2>
        <a:lt2>
          <a:srgbClr val="0F4B82"/>
        </a:lt2>
        <a:accent1>
          <a:srgbClr val="DA2128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EAABAC"/>
        </a:accent5>
        <a:accent6>
          <a:srgbClr val="E7E700"/>
        </a:accent6>
        <a:hlink>
          <a:srgbClr val="008000"/>
        </a:hlink>
        <a:folHlink>
          <a:srgbClr val="FF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Weil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Weil_Whit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HWeil_White 1">
        <a:dk1>
          <a:srgbClr val="7F7F7F"/>
        </a:dk1>
        <a:lt1>
          <a:srgbClr val="FFFFFF"/>
        </a:lt1>
        <a:dk2>
          <a:srgbClr val="000000"/>
        </a:dk2>
        <a:lt2>
          <a:srgbClr val="0F4B82"/>
        </a:lt2>
        <a:accent1>
          <a:srgbClr val="DA2128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EAABAC"/>
        </a:accent5>
        <a:accent6>
          <a:srgbClr val="E7E700"/>
        </a:accent6>
        <a:hlink>
          <a:srgbClr val="008000"/>
        </a:hlink>
        <a:folHlink>
          <a:srgbClr val="FF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b48cc0d-184b-487e-af72-49bea0cab63c">
      <Terms xmlns="http://schemas.microsoft.com/office/infopath/2007/PartnerControls"/>
    </lcf76f155ced4ddcb4097134ff3c332f>
    <TaxCatchAll xmlns="245c8b42-eaae-41ad-abec-d288da276ff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21DAD9FEF45B498E65F7B7E996E913" ma:contentTypeVersion="14" ma:contentTypeDescription="Create a new document." ma:contentTypeScope="" ma:versionID="dc2d511bf672a5d49b87607354ac14dd">
  <xsd:schema xmlns:xsd="http://www.w3.org/2001/XMLSchema" xmlns:xs="http://www.w3.org/2001/XMLSchema" xmlns:p="http://schemas.microsoft.com/office/2006/metadata/properties" xmlns:ns2="cb48cc0d-184b-487e-af72-49bea0cab63c" xmlns:ns3="245c8b42-eaae-41ad-abec-d288da276ff6" targetNamespace="http://schemas.microsoft.com/office/2006/metadata/properties" ma:root="true" ma:fieldsID="06bd8a6e18705e785881a941baea476f" ns2:_="" ns3:_="">
    <xsd:import namespace="cb48cc0d-184b-487e-af72-49bea0cab63c"/>
    <xsd:import namespace="245c8b42-eaae-41ad-abec-d288da276f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48cc0d-184b-487e-af72-49bea0cab6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8863bb-f833-47b7-bb06-1fe2d772f8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c8b42-eaae-41ad-abec-d288da276ff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3067154-83a1-47c4-b3e2-7f626e750db4}" ma:internalName="TaxCatchAll" ma:showField="CatchAllData" ma:web="245c8b42-eaae-41ad-abec-d288da276f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806171-DAB1-4918-9C99-C2C84C4529ED}">
  <ds:schemaRefs>
    <ds:schemaRef ds:uri="245c8b42-eaae-41ad-abec-d288da276ff6"/>
    <ds:schemaRef ds:uri="http://purl.org/dc/dcmitype/"/>
    <ds:schemaRef ds:uri="http://purl.org/dc/terms/"/>
    <ds:schemaRef ds:uri="http://schemas.microsoft.com/office/2006/documentManagement/types"/>
    <ds:schemaRef ds:uri="cb48cc0d-184b-487e-af72-49bea0cab63c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A61D03E-B473-4DDB-A6A6-768AD7F68F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AD4809-883D-48EF-9C8D-4F53BFDCEACF}">
  <ds:schemaRefs>
    <ds:schemaRef ds:uri="245c8b42-eaae-41ad-abec-d288da276ff6"/>
    <ds:schemaRef ds:uri="cb48cc0d-184b-487e-af72-49bea0cab6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1813</Words>
  <Application>Microsoft Office PowerPoint</Application>
  <PresentationFormat>Widescreen</PresentationFormat>
  <Paragraphs>174</Paragraphs>
  <Slides>17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Tahoma</vt:lpstr>
      <vt:lpstr>Times</vt:lpstr>
      <vt:lpstr>Times New Roman</vt:lpstr>
      <vt:lpstr>Wingdings</vt:lpstr>
      <vt:lpstr>1_HWeil_White</vt:lpstr>
      <vt:lpstr>HWeil_White</vt:lpstr>
      <vt:lpstr>PowerPoint Presentation</vt:lpstr>
      <vt:lpstr>Incident Summary</vt:lpstr>
      <vt:lpstr>PowerPoint Presentation</vt:lpstr>
      <vt:lpstr>Immediate Actions</vt:lpstr>
      <vt:lpstr>Personnel  Exposure</vt:lpstr>
      <vt:lpstr>PowerPoint Presentation</vt:lpstr>
      <vt:lpstr>Causes and Recommendations</vt:lpstr>
      <vt:lpstr>Causes and Recommendations SYSTEM &amp; ADMINISTRATIVE CONTROLS</vt:lpstr>
      <vt:lpstr>Causes and Recommendations SYSTEM &amp; ADMINISTRATIVE CONTROLS</vt:lpstr>
      <vt:lpstr>Causes and Recommendations SYSTEM &amp; ADMINISTRATIVE CONTROLS</vt:lpstr>
      <vt:lpstr>Causes and Recommendations SYSTEM &amp; ADMINISTRATIVE CONTROLS</vt:lpstr>
      <vt:lpstr>Causes and Recommendations SYSTEM &amp; ADMINISTRATIVE CONTROLS</vt:lpstr>
      <vt:lpstr>Causes and Recommendations SYSTEM &amp; ADMINISTRATIVE CONTROLS</vt:lpstr>
      <vt:lpstr>Causes and Recommendations SYSTEM &amp; ADMINISTRATIVE CONTROLS</vt:lpstr>
      <vt:lpstr>Causes and Recommendations SYSTEM &amp; ADMINISTRATIVE CONTROLS</vt:lpstr>
      <vt:lpstr>What observations did you have?</vt:lpstr>
      <vt:lpstr>PowerPoint Presentation</vt:lpstr>
    </vt:vector>
  </TitlesOfParts>
  <Company>lksfvg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Drops Training</dc:title>
  <dc:creator>Allen Smith (DROPS)</dc:creator>
  <cp:lastModifiedBy>Allen Smith</cp:lastModifiedBy>
  <cp:revision>1</cp:revision>
  <cp:lastPrinted>2003-02-21T20:27:45Z</cp:lastPrinted>
  <dcterms:created xsi:type="dcterms:W3CDTF">2002-05-07T22:46:54Z</dcterms:created>
  <dcterms:modified xsi:type="dcterms:W3CDTF">2026-06-16T13:04:45Z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0x010100E621DAD9FEF45B498E65F7B7E996E913</vt:lpwstr>
  </property>
  <property fmtid="{D5CDD505-2E9C-101B-9397-08002B2CF9AE}" pid="3" name="MediaServiceImageTags">
    <vt:lpwstr/>
  </property>
</Properties>
</file>